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0" r:id="rId4"/>
    <p:sldId id="273" r:id="rId5"/>
    <p:sldId id="268" r:id="rId6"/>
    <p:sldId id="272" r:id="rId7"/>
    <p:sldId id="262" r:id="rId8"/>
    <p:sldId id="269" r:id="rId9"/>
    <p:sldId id="258" r:id="rId10"/>
    <p:sldId id="260" r:id="rId11"/>
    <p:sldId id="271" r:id="rId12"/>
    <p:sldId id="263" r:id="rId13"/>
    <p:sldId id="264" r:id="rId1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C03468-EBEE-4A75-B305-E2EFCC966A2B}" type="datetime1">
              <a:rPr lang="x-none"/>
              <a:t>04/09/2025</a:t>
            </a:fld>
            <a:endParaRPr lang="x-non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x-non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3C52FF-4848-431B-8A3C-C621D8A22030}" type="slidenum">
              <a:rPr/>
              <a:t>‹#›</a:t>
            </a:fld>
            <a:endParaRPr lang="x-none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074055-B430-4538-9EDE-43315773BF30}" type="datetime1">
              <a:rPr lang="x-none"/>
              <a:t>04/09/2025</a:t>
            </a:fld>
            <a:endParaRPr lang="x-non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x-non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8D0D12-B0CF-445D-842C-53CBA255391F}" type="slidenum">
              <a:r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436CDD-039C-4AC9-8A65-6536E90702A2}" type="datetime1">
              <a:rPr lang="x-none"/>
              <a:t>04/09/2025</a:t>
            </a:fld>
            <a:endParaRPr lang="x-non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x-non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DCF4E0-7DAB-4042-BBE7-48F7AC097B0B}" type="slidenum">
              <a:r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550F74-3F2E-4DCA-A89F-1D003E6AD0D2}" type="datetime1">
              <a:rPr lang="x-none"/>
              <a:t>04/09/2025</a:t>
            </a:fld>
            <a:endParaRPr lang="x-non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x-non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CBD1D3-64EF-4C2F-AF16-8016FF7801FA}" type="slidenum">
              <a:r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76767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58A5C4-1F21-4902-B983-084494D16E8F}" type="datetime1">
              <a:rPr lang="x-none"/>
              <a:t>04/09/2025</a:t>
            </a:fld>
            <a:endParaRPr lang="x-non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x-non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CFA032-EB75-4DE5-A793-A9D4EC417EE9}" type="slidenum">
              <a:r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51D5E5-F473-4D45-B55C-C44330ED4385}" type="datetime1">
              <a:rPr lang="x-none"/>
              <a:t>04/09/2025</a:t>
            </a:fld>
            <a:endParaRPr lang="x-non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x-non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8E8CEC-B939-457D-B5D4-B662C2693264}" type="slidenum">
              <a:r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967FFC-C51B-41E0-94A6-34FD1EFE1B97}" type="datetime1">
              <a:rPr lang="x-none"/>
              <a:t>04/09/2025</a:t>
            </a:fld>
            <a:endParaRPr lang="x-none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x-none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F374BE-B40F-44C9-8CC0-9ABDD96783E0}" type="slidenum">
              <a:r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3730D8-2AAC-47FD-A91C-B2213F204BC6}" type="datetime1">
              <a:rPr lang="x-none"/>
              <a:t>04/09/2025</a:t>
            </a:fld>
            <a:endParaRPr lang="x-none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x-none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AF4AFC-D059-4423-AEC1-9DD145F0B5B4}" type="slidenum">
              <a:r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ABE75E-4F43-4098-AE84-472584E4A6B2}" type="datetime1">
              <a:rPr lang="x-none"/>
              <a:t>04/09/2025</a:t>
            </a:fld>
            <a:endParaRPr lang="x-none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x-none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F05D7A-294E-45B3-8BF5-9D72B2473435}" type="slidenum">
              <a:rPr/>
              <a:t>‹#›</a:t>
            </a:fld>
            <a:endParaRPr lang="x-none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0B60FE-A6BF-4762-BC01-C6087175E968}" type="datetime1">
              <a:rPr lang="x-none"/>
              <a:t>04/09/2025</a:t>
            </a:fld>
            <a:endParaRPr lang="x-non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x-non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578002-5278-4EB7-89A4-30DCE269C4FC}" type="slidenum">
              <a:r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x-none" sz="3200"/>
            </a:lvl1pPr>
          </a:lstStyle>
          <a:p>
            <a:pPr lvl="0"/>
            <a:endParaRPr lang="x-none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EB7682-DF88-4A17-BB1A-B373D9B89989}" type="datetime1">
              <a:rPr lang="x-none"/>
              <a:t>04/09/2025</a:t>
            </a:fld>
            <a:endParaRPr lang="x-non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x-non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48EA64-AA2D-446C-BD12-DD8415EF19F9}" type="slidenum">
              <a:r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x-none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CDBDD797-842C-4F1D-952B-406089B5F871}" type="datetime1">
              <a:rPr lang="x-none"/>
              <a:t>04/09/2025</a:t>
            </a:fld>
            <a:endParaRPr lang="x-non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x-none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x-none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8D0180DC-2012-4468-B515-FF7A19FB8546}" type="slidenum">
              <a:rPr/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defRPr lang="en-US" sz="4400" b="0" i="0" u="none" strike="noStrike" kern="1200" cap="none" spc="0" baseline="0">
          <a:solidFill>
            <a:srgbClr val="000000"/>
          </a:solidFill>
          <a:uFillTx/>
          <a:latin typeface="Aptos Display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anose="020B0604020202020204" pitchFamily="34"/>
        <a:buChar char="•"/>
        <a:defRPr lang="en-US" sz="2800" b="0" i="0" u="none" strike="noStrike" kern="1200" cap="none" spc="0" baseline="0">
          <a:solidFill>
            <a:srgbClr val="000000"/>
          </a:solidFill>
          <a:uFillTx/>
          <a:latin typeface="Aptos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anose="020B0604020202020204" pitchFamily="34"/>
        <a:buChar char="•"/>
        <a:defRPr lang="en-US" sz="2400" b="0" i="0" u="none" strike="noStrike" kern="1200" cap="none" spc="0" baseline="0">
          <a:solidFill>
            <a:srgbClr val="000000"/>
          </a:solidFill>
          <a:uFillTx/>
          <a:latin typeface="Aptos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anose="020B0604020202020204" pitchFamily="34"/>
        <a:buChar char="•"/>
        <a:defRPr lang="en-US" sz="2000" b="0" i="0" u="none" strike="noStrike" kern="1200" cap="none" spc="0" baseline="0">
          <a:solidFill>
            <a:srgbClr val="000000"/>
          </a:solidFill>
          <a:uFillTx/>
          <a:latin typeface="Aptos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anose="020B0604020202020204" pitchFamily="34"/>
        <a:buChar char="•"/>
        <a:defRPr lang="en-US" sz="1800" b="0" i="0" u="none" strike="noStrike" kern="1200" cap="none" spc="0" baseline="0">
          <a:solidFill>
            <a:srgbClr val="000000"/>
          </a:solidFill>
          <a:uFillTx/>
          <a:latin typeface="Aptos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anose="020B0604020202020204" pitchFamily="34"/>
        <a:buChar char="•"/>
        <a:defRPr lang="en-US" sz="1800" b="0" i="0" u="none" strike="noStrike" kern="1200" cap="none" spc="0" baseline="0">
          <a:solidFill>
            <a:srgbClr val="000000"/>
          </a:solidFill>
          <a:uFillTx/>
          <a:latin typeface="Apto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Περιφερειακό Γυμνάσιο Ακακίου | Nicosia"/>
          <p:cNvPicPr>
            <a:picLocks noChangeAspect="1"/>
          </p:cNvPicPr>
          <p:nvPr/>
        </p:nvPicPr>
        <p:blipFill>
          <a:blip r:embed="rId2" cstate="print"/>
          <a:srcRect t="6850" r="8021"/>
          <a:stretch>
            <a:fillRect/>
          </a:stretch>
        </p:blipFill>
        <p:spPr>
          <a:xfrm>
            <a:off x="4386805" y="2607950"/>
            <a:ext cx="3222622" cy="30404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3 - TextBox"/>
          <p:cNvSpPr txBox="1"/>
          <p:nvPr/>
        </p:nvSpPr>
        <p:spPr>
          <a:xfrm>
            <a:off x="0" y="625033"/>
            <a:ext cx="12191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>
                <a:latin typeface="Calibri" panose="020F0502020204030204" pitchFamily="34" charset="0"/>
                <a:cs typeface="Calibri" panose="020F0502020204030204" pitchFamily="34" charset="0"/>
              </a:rPr>
              <a:t>Περιφερειακό Γυμνάσιο Ακακίου</a:t>
            </a:r>
          </a:p>
          <a:p>
            <a:pPr algn="ctr"/>
            <a:r>
              <a:rPr lang="el-GR" sz="4400" b="1" dirty="0">
                <a:latin typeface="Calibri" panose="020F0502020204030204" pitchFamily="34" charset="0"/>
                <a:cs typeface="Calibri" panose="020F0502020204030204" pitchFamily="34" charset="0"/>
              </a:rPr>
              <a:t>2025-2026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589934" cy="6858000"/>
          </a:xfrm>
          <a:prstGeom prst="rect">
            <a:avLst/>
          </a:prstGeom>
          <a:solidFill>
            <a:srgbClr val="B3EBFF"/>
          </a:solidFill>
          <a:ln w="19046" cap="flat">
            <a:solidFill>
              <a:srgbClr val="B3EBFF"/>
            </a:solidFill>
            <a:prstDash val="solid"/>
            <a:miter/>
          </a:ln>
        </p:spPr>
        <p:txBody>
          <a:bodyPr vert="vert270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54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Γενικές Οδηγίες</a:t>
            </a:r>
            <a:endParaRPr lang="x-none" sz="5400" b="1" i="0" u="none" strike="noStrike" kern="1200" cap="none" spc="0" baseline="0">
              <a:solidFill>
                <a:srgbClr val="000000"/>
              </a:solidFill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0"/>
            <a:ext cx="589934" cy="6858000"/>
          </a:xfrm>
          <a:prstGeom prst="rect">
            <a:avLst/>
          </a:prstGeom>
          <a:solidFill>
            <a:srgbClr val="B3EBFF"/>
          </a:solidFill>
          <a:ln w="19046" cap="flat">
            <a:solidFill>
              <a:srgbClr val="B3EBFF"/>
            </a:solidFill>
            <a:prstDash val="solid"/>
            <a:miter/>
          </a:ln>
        </p:spPr>
        <p:txBody>
          <a:bodyPr vert="vert270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4000" b="1" dirty="0">
                <a:latin typeface="Calibri" panose="020F0502020204030204" pitchFamily="34" charset="0"/>
                <a:cs typeface="Calibri" panose="020F0502020204030204" pitchFamily="34" charset="0"/>
              </a:rPr>
              <a:t>Στον κοινό εκκλησιασμό</a:t>
            </a:r>
            <a:endParaRPr lang="x-none" sz="4000" b="1" i="0" u="none" strike="noStrike" kern="1200" cap="none" spc="0" baseline="0"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574226" y="414677"/>
            <a:ext cx="10962970" cy="59759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6195" marR="0" lvl="0" indent="0" algn="just" defTabSz="914400" rtl="0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307467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800" b="1" i="1" dirty="0">
                <a:solidFill>
                  <a:srgbClr val="000000"/>
                </a:solidFill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     Ο</a:t>
            </a:r>
            <a:r>
              <a:rPr lang="el-GR" sz="2800" b="1" i="1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/η μαθητής/</a:t>
            </a:r>
            <a:r>
              <a:rPr lang="el-GR" sz="2800" b="1" i="1" u="none" strike="noStrike" kern="1200" cap="none" spc="0" baseline="0" dirty="0" err="1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τρια</a:t>
            </a:r>
            <a:r>
              <a:rPr lang="el-GR" sz="2800" b="1" i="1" kern="0" dirty="0" err="1">
                <a:solidFill>
                  <a:srgbClr val="000000"/>
                </a:solidFill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 </a:t>
            </a:r>
            <a:r>
              <a:rPr lang="el-GR" sz="2800" b="1" i="1" kern="0" dirty="0">
                <a:solidFill>
                  <a:srgbClr val="000000"/>
                </a:solidFill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δ</a:t>
            </a:r>
            <a:r>
              <a:rPr lang="el-GR" sz="2800" b="1" i="1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είχνει τον απαιτούμενο σεβασμό στον εκκλησιαστικό χώρο.</a:t>
            </a:r>
          </a:p>
          <a:p>
            <a:pPr marL="0" marR="0" lvl="0" indent="0" algn="ctr" defTabSz="914400" rtl="0" fontAlgn="auto" hangingPunct="1">
              <a:lnSpc>
                <a:spcPts val="1390"/>
              </a:lnSpc>
              <a:spcBef>
                <a:spcPts val="25"/>
              </a:spcBef>
              <a:spcAft>
                <a:spcPts val="0"/>
              </a:spcAft>
              <a:buNone/>
              <a:tabLst>
                <a:tab pos="25273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800" b="1" i="1" u="none" strike="noStrike" kern="1200" cap="none" spc="0" baseline="0" dirty="0">
              <a:solidFill>
                <a:srgbClr val="000000"/>
              </a:solidFill>
              <a:uFillTx/>
              <a:latin typeface="Calibri" panose="020F0502020204030204" pitchFamily="34"/>
              <a:ea typeface="Calibri" panose="020F0502020204030204" pitchFamily="34"/>
              <a:cs typeface="Calibri" panose="020F0502020204030204" pitchFamily="34"/>
            </a:endParaRPr>
          </a:p>
          <a:p>
            <a:pPr marL="0" marR="0" lvl="0" indent="0" algn="ctr" defTabSz="914400" rtl="0" fontAlgn="auto" hangingPunct="1">
              <a:lnSpc>
                <a:spcPts val="1390"/>
              </a:lnSpc>
              <a:spcBef>
                <a:spcPts val="25"/>
              </a:spcBef>
              <a:spcAft>
                <a:spcPts val="0"/>
              </a:spcAft>
              <a:buNone/>
              <a:tabLst>
                <a:tab pos="25273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800" b="1" i="1" dirty="0">
              <a:solidFill>
                <a:srgbClr val="000000"/>
              </a:solidFill>
              <a:latin typeface="Calibri" panose="020F0502020204030204" pitchFamily="34"/>
              <a:ea typeface="Calibri" panose="020F0502020204030204" pitchFamily="34"/>
              <a:cs typeface="Calibri" panose="020F0502020204030204" pitchFamily="34"/>
            </a:endParaRPr>
          </a:p>
          <a:p>
            <a:pPr marL="0" marR="0" lvl="0" indent="0" algn="ctr" defTabSz="914400" rtl="0" fontAlgn="auto" hangingPunct="1">
              <a:lnSpc>
                <a:spcPts val="1390"/>
              </a:lnSpc>
              <a:spcBef>
                <a:spcPts val="25"/>
              </a:spcBef>
              <a:spcAft>
                <a:spcPts val="0"/>
              </a:spcAft>
              <a:buNone/>
              <a:tabLst>
                <a:tab pos="25273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800" b="1" i="1" u="none" strike="noStrike" kern="1200" cap="none" spc="0" baseline="0" dirty="0">
              <a:solidFill>
                <a:srgbClr val="000000"/>
              </a:solidFill>
              <a:uFillTx/>
              <a:latin typeface="Calibri" panose="020F0502020204030204" pitchFamily="34"/>
              <a:ea typeface="Calibri" panose="020F0502020204030204" pitchFamily="34"/>
              <a:cs typeface="Calibri" panose="020F0502020204030204" pitchFamily="34"/>
            </a:endParaRPr>
          </a:p>
          <a:p>
            <a:pPr marL="0" marR="0" lvl="0" indent="0" algn="ctr" defTabSz="914400" rtl="0" fontAlgn="auto" hangingPunct="1">
              <a:lnSpc>
                <a:spcPts val="1390"/>
              </a:lnSpc>
              <a:spcBef>
                <a:spcPts val="25"/>
              </a:spcBef>
              <a:spcAft>
                <a:spcPts val="0"/>
              </a:spcAft>
              <a:buNone/>
              <a:tabLst>
                <a:tab pos="25273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800" b="1" i="1" dirty="0">
              <a:solidFill>
                <a:srgbClr val="000000"/>
              </a:solidFill>
              <a:latin typeface="Calibri" panose="020F0502020204030204" pitchFamily="34"/>
              <a:ea typeface="Calibri" panose="020F0502020204030204" pitchFamily="34"/>
              <a:cs typeface="Calibri" panose="020F0502020204030204" pitchFamily="34"/>
            </a:endParaRPr>
          </a:p>
          <a:p>
            <a:pPr marL="0" marR="0" lvl="0" indent="0" algn="ctr" defTabSz="914400" rtl="0" fontAlgn="auto" hangingPunct="1">
              <a:lnSpc>
                <a:spcPts val="1390"/>
              </a:lnSpc>
              <a:spcBef>
                <a:spcPts val="25"/>
              </a:spcBef>
              <a:spcAft>
                <a:spcPts val="0"/>
              </a:spcAft>
              <a:buNone/>
              <a:tabLst>
                <a:tab pos="25273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800" b="1" i="1" u="none" strike="noStrike" kern="1200" cap="none" spc="0" baseline="0" dirty="0">
              <a:solidFill>
                <a:srgbClr val="000000"/>
              </a:solidFill>
              <a:uFillTx/>
              <a:latin typeface="Calibri" panose="020F0502020204030204" pitchFamily="34"/>
              <a:ea typeface="Calibri" panose="020F0502020204030204" pitchFamily="34"/>
              <a:cs typeface="Calibri" panose="020F0502020204030204" pitchFamily="34"/>
            </a:endParaRPr>
          </a:p>
          <a:p>
            <a:pPr marL="0" marR="0" lvl="0" indent="0" algn="ctr" defTabSz="914400" rtl="0" fontAlgn="auto" hangingPunct="1">
              <a:lnSpc>
                <a:spcPts val="1390"/>
              </a:lnSpc>
              <a:spcBef>
                <a:spcPts val="25"/>
              </a:spcBef>
              <a:spcAft>
                <a:spcPts val="0"/>
              </a:spcAft>
              <a:buNone/>
              <a:tabLst>
                <a:tab pos="25273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800" b="1" i="1" dirty="0">
              <a:solidFill>
                <a:srgbClr val="000000"/>
              </a:solidFill>
              <a:latin typeface="Calibri" panose="020F0502020204030204" pitchFamily="34"/>
              <a:ea typeface="Calibri" panose="020F0502020204030204" pitchFamily="34"/>
              <a:cs typeface="Calibri" panose="020F0502020204030204" pitchFamily="34"/>
            </a:endParaRPr>
          </a:p>
          <a:p>
            <a:pPr marL="0" marR="0" lvl="0" indent="0" algn="ctr" defTabSz="914400" rtl="0" fontAlgn="auto" hangingPunct="1">
              <a:lnSpc>
                <a:spcPts val="1390"/>
              </a:lnSpc>
              <a:spcBef>
                <a:spcPts val="25"/>
              </a:spcBef>
              <a:spcAft>
                <a:spcPts val="0"/>
              </a:spcAft>
              <a:buNone/>
              <a:tabLst>
                <a:tab pos="25273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800" b="1" i="1" u="none" strike="noStrike" kern="1200" cap="none" spc="0" baseline="0" dirty="0">
              <a:solidFill>
                <a:srgbClr val="000000"/>
              </a:solidFill>
              <a:uFillTx/>
              <a:latin typeface="Calibri" panose="020F0502020204030204" pitchFamily="34"/>
              <a:ea typeface="Calibri" panose="020F0502020204030204" pitchFamily="34"/>
              <a:cs typeface="Calibri" panose="020F0502020204030204" pitchFamily="34"/>
            </a:endParaRPr>
          </a:p>
          <a:p>
            <a:pPr marL="0" marR="0" lvl="0" indent="0" algn="ctr" defTabSz="914400" rtl="0" fontAlgn="auto" hangingPunct="1">
              <a:lnSpc>
                <a:spcPts val="1390"/>
              </a:lnSpc>
              <a:spcBef>
                <a:spcPts val="25"/>
              </a:spcBef>
              <a:spcAft>
                <a:spcPts val="0"/>
              </a:spcAft>
              <a:buNone/>
              <a:tabLst>
                <a:tab pos="25273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800" b="1" i="1" dirty="0">
              <a:solidFill>
                <a:srgbClr val="000000"/>
              </a:solidFill>
              <a:latin typeface="Calibri" panose="020F0502020204030204" pitchFamily="34"/>
              <a:ea typeface="Calibri" panose="020F0502020204030204" pitchFamily="34"/>
              <a:cs typeface="Calibri" panose="020F0502020204030204" pitchFamily="34"/>
            </a:endParaRPr>
          </a:p>
          <a:p>
            <a:pPr marL="0" marR="0" lvl="0" indent="0" algn="ctr" defTabSz="914400" rtl="0" fontAlgn="auto" hangingPunct="1">
              <a:lnSpc>
                <a:spcPts val="1390"/>
              </a:lnSpc>
              <a:spcBef>
                <a:spcPts val="25"/>
              </a:spcBef>
              <a:spcAft>
                <a:spcPts val="0"/>
              </a:spcAft>
              <a:buNone/>
              <a:tabLst>
                <a:tab pos="25273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800" b="1" i="1" u="none" strike="noStrike" kern="1200" cap="none" spc="0" baseline="0" dirty="0">
              <a:solidFill>
                <a:srgbClr val="000000"/>
              </a:solidFill>
              <a:uFillTx/>
              <a:latin typeface="Calibri" panose="020F0502020204030204" pitchFamily="34"/>
              <a:ea typeface="Calibri" panose="020F0502020204030204" pitchFamily="34"/>
              <a:cs typeface="Calibri" panose="020F0502020204030204" pitchFamily="34"/>
            </a:endParaRPr>
          </a:p>
          <a:p>
            <a:pPr marL="0" marR="0" lvl="0" indent="0" algn="ctr" defTabSz="914400" rtl="0" fontAlgn="auto" hangingPunct="1">
              <a:lnSpc>
                <a:spcPts val="1390"/>
              </a:lnSpc>
              <a:spcBef>
                <a:spcPts val="25"/>
              </a:spcBef>
              <a:spcAft>
                <a:spcPts val="0"/>
              </a:spcAft>
              <a:buNone/>
              <a:tabLst>
                <a:tab pos="25273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800" b="1" i="1" dirty="0">
              <a:solidFill>
                <a:srgbClr val="000000"/>
              </a:solidFill>
              <a:latin typeface="Calibri" panose="020F0502020204030204" pitchFamily="34"/>
              <a:ea typeface="Calibri" panose="020F0502020204030204" pitchFamily="34"/>
              <a:cs typeface="Calibri" panose="020F0502020204030204" pitchFamily="34"/>
            </a:endParaRPr>
          </a:p>
          <a:p>
            <a:pPr marL="0" marR="0" lvl="0" indent="0" algn="ctr" defTabSz="914400" rtl="0" fontAlgn="auto" hangingPunct="1">
              <a:lnSpc>
                <a:spcPts val="1390"/>
              </a:lnSpc>
              <a:spcBef>
                <a:spcPts val="25"/>
              </a:spcBef>
              <a:spcAft>
                <a:spcPts val="0"/>
              </a:spcAft>
              <a:buNone/>
              <a:tabLst>
                <a:tab pos="25273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800" b="1" i="1" u="none" strike="noStrike" kern="1200" cap="none" spc="0" baseline="0" dirty="0">
              <a:solidFill>
                <a:srgbClr val="000000"/>
              </a:solidFill>
              <a:uFillTx/>
              <a:latin typeface="Calibri" panose="020F0502020204030204" pitchFamily="34"/>
              <a:ea typeface="Calibri" panose="020F0502020204030204" pitchFamily="34"/>
              <a:cs typeface="Calibri" panose="020F0502020204030204" pitchFamily="34"/>
            </a:endParaRPr>
          </a:p>
          <a:p>
            <a:pPr marL="0" marR="0" lvl="0" indent="0" algn="ctr" defTabSz="914400" rtl="0" fontAlgn="auto" hangingPunct="1">
              <a:lnSpc>
                <a:spcPts val="1390"/>
              </a:lnSpc>
              <a:spcBef>
                <a:spcPts val="25"/>
              </a:spcBef>
              <a:spcAft>
                <a:spcPts val="0"/>
              </a:spcAft>
              <a:buNone/>
              <a:tabLst>
                <a:tab pos="25273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800" b="1" i="1" dirty="0">
              <a:solidFill>
                <a:srgbClr val="000000"/>
              </a:solidFill>
              <a:latin typeface="Calibri" panose="020F0502020204030204" pitchFamily="34"/>
              <a:ea typeface="Calibri" panose="020F0502020204030204" pitchFamily="34"/>
              <a:cs typeface="Calibri" panose="020F0502020204030204" pitchFamily="34"/>
            </a:endParaRPr>
          </a:p>
          <a:p>
            <a:pPr marL="0" marR="0" lvl="0" indent="0" algn="ctr" defTabSz="914400" rtl="0" fontAlgn="auto" hangingPunct="1">
              <a:lnSpc>
                <a:spcPts val="1390"/>
              </a:lnSpc>
              <a:spcBef>
                <a:spcPts val="25"/>
              </a:spcBef>
              <a:spcAft>
                <a:spcPts val="0"/>
              </a:spcAft>
              <a:buNone/>
              <a:tabLst>
                <a:tab pos="25273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800" b="1" i="1" u="none" strike="noStrike" kern="1200" cap="none" spc="0" baseline="0" dirty="0">
              <a:solidFill>
                <a:srgbClr val="000000"/>
              </a:solidFill>
              <a:uFillTx/>
              <a:latin typeface="Calibri" panose="020F0502020204030204" pitchFamily="34"/>
              <a:ea typeface="Calibri" panose="020F0502020204030204" pitchFamily="34"/>
              <a:cs typeface="Calibri" panose="020F0502020204030204" pitchFamily="34"/>
            </a:endParaRPr>
          </a:p>
          <a:p>
            <a:pPr marL="0" marR="0" lvl="0" indent="0" algn="ctr" defTabSz="914400" rtl="0" fontAlgn="auto" hangingPunct="1">
              <a:lnSpc>
                <a:spcPts val="1390"/>
              </a:lnSpc>
              <a:spcBef>
                <a:spcPts val="25"/>
              </a:spcBef>
              <a:spcAft>
                <a:spcPts val="0"/>
              </a:spcAft>
              <a:buNone/>
              <a:tabLst>
                <a:tab pos="25273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800" b="1" i="1" dirty="0">
              <a:solidFill>
                <a:srgbClr val="000000"/>
              </a:solidFill>
              <a:latin typeface="Calibri" panose="020F0502020204030204" pitchFamily="34"/>
              <a:ea typeface="Calibri" panose="020F0502020204030204" pitchFamily="34"/>
              <a:cs typeface="Calibri" panose="020F0502020204030204" pitchFamily="34"/>
            </a:endParaRPr>
          </a:p>
          <a:p>
            <a:pPr marL="0" marR="0" lvl="0" indent="0" algn="ctr" defTabSz="914400" rtl="0" fontAlgn="auto" hangingPunct="1">
              <a:lnSpc>
                <a:spcPts val="1390"/>
              </a:lnSpc>
              <a:spcBef>
                <a:spcPts val="25"/>
              </a:spcBef>
              <a:spcAft>
                <a:spcPts val="0"/>
              </a:spcAft>
              <a:buNone/>
              <a:tabLst>
                <a:tab pos="25273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800" b="1" i="1" u="none" strike="noStrike" kern="1200" cap="none" spc="0" baseline="0" dirty="0">
              <a:solidFill>
                <a:srgbClr val="000000"/>
              </a:solidFill>
              <a:uFillTx/>
              <a:latin typeface="Calibri" panose="020F0502020204030204" pitchFamily="34"/>
              <a:ea typeface="Calibri" panose="020F0502020204030204" pitchFamily="34"/>
              <a:cs typeface="Calibri" panose="020F0502020204030204" pitchFamily="34"/>
            </a:endParaRPr>
          </a:p>
          <a:p>
            <a:pPr marL="0" marR="0" lvl="0" indent="0" algn="ctr" defTabSz="914400" rtl="0" fontAlgn="auto" hangingPunct="1">
              <a:lnSpc>
                <a:spcPts val="1390"/>
              </a:lnSpc>
              <a:spcBef>
                <a:spcPts val="25"/>
              </a:spcBef>
              <a:spcAft>
                <a:spcPts val="0"/>
              </a:spcAft>
              <a:buNone/>
              <a:tabLst>
                <a:tab pos="25273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800" b="1" i="1" dirty="0">
              <a:solidFill>
                <a:srgbClr val="000000"/>
              </a:solidFill>
              <a:latin typeface="Calibri" panose="020F0502020204030204" pitchFamily="34"/>
              <a:ea typeface="Calibri" panose="020F0502020204030204" pitchFamily="34"/>
              <a:cs typeface="Calibri" panose="020F0502020204030204" pitchFamily="34"/>
            </a:endParaRPr>
          </a:p>
          <a:p>
            <a:pPr marL="0" marR="0" lvl="0" indent="0" algn="ctr" defTabSz="914400" rtl="0" fontAlgn="auto" hangingPunct="1">
              <a:lnSpc>
                <a:spcPts val="1390"/>
              </a:lnSpc>
              <a:spcBef>
                <a:spcPts val="25"/>
              </a:spcBef>
              <a:spcAft>
                <a:spcPts val="0"/>
              </a:spcAft>
              <a:buNone/>
              <a:tabLst>
                <a:tab pos="25273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800" b="1" i="1" u="none" strike="noStrike" kern="1200" cap="none" spc="0" baseline="0" dirty="0">
              <a:solidFill>
                <a:srgbClr val="000000"/>
              </a:solidFill>
              <a:uFillTx/>
              <a:latin typeface="Calibri" panose="020F0502020204030204" pitchFamily="34"/>
              <a:ea typeface="Calibri" panose="020F0502020204030204" pitchFamily="34"/>
              <a:cs typeface="Calibri" panose="020F0502020204030204" pitchFamily="34"/>
            </a:endParaRPr>
          </a:p>
          <a:p>
            <a:pPr marL="0" marR="0" lvl="0" indent="0" algn="ctr" defTabSz="914400" rtl="0" fontAlgn="auto" hangingPunct="1">
              <a:spcBef>
                <a:spcPts val="600"/>
              </a:spcBef>
              <a:spcAft>
                <a:spcPts val="600"/>
              </a:spcAft>
              <a:buNone/>
              <a:tabLst>
                <a:tab pos="25273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00" b="1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Μαθητές/</a:t>
            </a:r>
            <a:r>
              <a:rPr lang="el-GR" sz="2000" b="1" u="none" strike="noStrike" kern="1200" cap="none" spc="0" baseline="0" dirty="0" err="1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τριες </a:t>
            </a:r>
            <a:r>
              <a:rPr lang="el-GR" sz="2000" b="1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που για οποιονδήποτε λόγο δεν επιθυμούν να εκκλησιάζονται,</a:t>
            </a:r>
            <a:r>
              <a:rPr lang="en-GB" sz="2000" b="1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 </a:t>
            </a:r>
            <a:r>
              <a:rPr lang="el-GR" sz="2000" b="1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μπορούν να αιτηθούν απαλλαγή η οποία εγκρίνεται από τη Διεύθυνση </a:t>
            </a:r>
            <a:r>
              <a:rPr lang="el-GR" sz="2000" b="1" u="none" strike="noStrike" kern="0" cap="none" spc="0" baseline="0" dirty="0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Μέσης Εκπαίδευσης του ΥΠΑΝ. </a:t>
            </a:r>
          </a:p>
          <a:p>
            <a:pPr marL="0" marR="0" lvl="0" indent="0" algn="ctr" defTabSz="914400" rtl="0" fontAlgn="auto" hangingPunct="1">
              <a:spcBef>
                <a:spcPts val="600"/>
              </a:spcBef>
              <a:spcAft>
                <a:spcPts val="600"/>
              </a:spcAft>
              <a:buNone/>
              <a:tabLst>
                <a:tab pos="25273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00" b="1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Οι μαθητές/</a:t>
            </a:r>
            <a:r>
              <a:rPr lang="el-GR" sz="2000" b="1" u="none" strike="noStrike" kern="1200" cap="none" spc="0" baseline="0" dirty="0" err="1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τριες </a:t>
            </a:r>
            <a:r>
              <a:rPr lang="el-GR" sz="2000" b="1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αυτοί/ες θα κάνουν υποχρεωτικά μάθημα, όταν οι υπόλοιποι/ες συμμαθητές/</a:t>
            </a:r>
            <a:r>
              <a:rPr lang="el-GR" sz="2000" b="1" u="none" strike="noStrike" kern="1200" cap="none" spc="0" baseline="0" dirty="0" err="1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τριες </a:t>
            </a:r>
            <a:r>
              <a:rPr lang="el-GR" sz="2000" b="1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τους εκκλησιάζονται.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3554" y="1477350"/>
            <a:ext cx="4441371" cy="333723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0"/>
            <a:ext cx="589934" cy="6858000"/>
          </a:xfrm>
          <a:prstGeom prst="rect">
            <a:avLst/>
          </a:prstGeom>
          <a:solidFill>
            <a:srgbClr val="B3EBFF"/>
          </a:solidFill>
          <a:ln w="19046" cap="flat">
            <a:solidFill>
              <a:srgbClr val="B3EBFF"/>
            </a:solidFill>
            <a:prstDash val="solid"/>
            <a:miter/>
          </a:ln>
        </p:spPr>
        <p:txBody>
          <a:bodyPr vert="vert270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4000" b="1" dirty="0">
                <a:latin typeface="Calibri" panose="020F0502020204030204" pitchFamily="34" charset="0"/>
                <a:cs typeface="Calibri" panose="020F0502020204030204" pitchFamily="34" charset="0"/>
              </a:rPr>
              <a:t>Στην εκδρομή</a:t>
            </a:r>
            <a:endParaRPr lang="x-none" sz="4000" b="1" i="0" u="none" strike="noStrike" kern="1200" cap="none" spc="0" baseline="0"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8279" y="176113"/>
            <a:ext cx="11022703" cy="59606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6195" marR="0" lvl="0" indent="0" defTabSz="914400" rtl="0" fontAlgn="auto" hangingPunct="1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07467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/>
                <a:cs typeface="Calibri" panose="020F0502020204030204" pitchFamily="34" charset="0"/>
              </a:rPr>
              <a:t>Προσέρχεται έγκαιρα για αναχώρηση στον καθορισμένο τόπο και χρόνο</a:t>
            </a:r>
            <a:r>
              <a:rPr lang="el-GR" sz="2400" b="1" i="0" u="none" strike="noStrike" kern="0" cap="none" spc="0" baseline="0" dirty="0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/>
                <a:cs typeface="Calibri" panose="020F0502020204030204" pitchFamily="34" charset="0"/>
              </a:rPr>
              <a:t> </a:t>
            </a:r>
            <a:r>
              <a:rPr lang="el-GR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/>
                <a:cs typeface="Calibri" panose="020F0502020204030204" pitchFamily="34" charset="0"/>
              </a:rPr>
              <a:t>ντυμένος</a:t>
            </a:r>
            <a:r>
              <a:rPr lang="el-GR" sz="24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/>
                <a:cs typeface="Calibri" panose="020F0502020204030204" pitchFamily="34" charset="0"/>
              </a:rPr>
              <a:t>/</a:t>
            </a:r>
            <a:r>
              <a:rPr lang="el-GR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/>
                <a:cs typeface="Calibri" panose="020F0502020204030204" pitchFamily="34" charset="0"/>
              </a:rPr>
              <a:t>η κατάλληλα. </a:t>
            </a:r>
          </a:p>
          <a:p>
            <a:pPr marL="36195" marR="0" lvl="0" indent="0" defTabSz="914400" rtl="0" fontAlgn="auto" hangingPunct="1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07467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/>
                <a:cs typeface="Calibri" panose="020F0502020204030204" pitchFamily="34" charset="0"/>
              </a:rPr>
              <a:t>Σε περίπτωση απουσίας καταχωρούνται 7 ή 8 απουσίες ανάλογα με την ημέρα.</a:t>
            </a:r>
          </a:p>
          <a:p>
            <a:pPr marL="36195" marR="0" lvl="0" indent="0" defTabSz="914400" rtl="0" fontAlgn="auto" hangingPunct="1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07467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/>
                <a:cs typeface="Calibri" panose="020F0502020204030204" pitchFamily="34" charset="0"/>
              </a:rPr>
              <a:t>Συμπεριφέρεται κόσμια και πειθαρχεί στις οδηγίες των συνοδών καθηγητών/τριών. </a:t>
            </a:r>
          </a:p>
          <a:p>
            <a:pPr marL="36195" marR="0" lvl="0" indent="0" defTabSz="914400" rtl="0" fontAlgn="auto" hangingPunct="1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07467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/>
                <a:cs typeface="Calibri" panose="020F0502020204030204" pitchFamily="34" charset="0"/>
              </a:rPr>
              <a:t>Δεν απομακρύνεται από τον καθορισμένο χώρο της εκδρομής και</a:t>
            </a:r>
            <a:r>
              <a:rPr lang="el-GR" sz="2400" b="1" i="0" u="none" strike="noStrike" kern="1200" cap="none" spc="0" dirty="0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/>
                <a:cs typeface="Calibri" panose="020F0502020204030204" pitchFamily="34" charset="0"/>
              </a:rPr>
              <a:t> </a:t>
            </a:r>
            <a:r>
              <a:rPr lang="el-GR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/>
                <a:cs typeface="Calibri" panose="020F0502020204030204" pitchFamily="34" charset="0"/>
              </a:rPr>
              <a:t>δεν προκαλεί</a:t>
            </a:r>
            <a:r>
              <a:rPr lang="el-GR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/>
                <a:cs typeface="Calibri" panose="020F0502020204030204" pitchFamily="34" charset="0"/>
              </a:rPr>
              <a:t> </a:t>
            </a:r>
            <a:r>
              <a:rPr lang="el-GR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/>
                <a:cs typeface="Calibri" panose="020F0502020204030204" pitchFamily="34" charset="0"/>
              </a:rPr>
              <a:t>ζημιές</a:t>
            </a:r>
            <a:r>
              <a:rPr lang="el-GR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/>
                <a:cs typeface="Calibri" panose="020F0502020204030204" pitchFamily="34" charset="0"/>
              </a:rPr>
              <a:t> </a:t>
            </a:r>
            <a:r>
              <a:rPr lang="el-GR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/>
                <a:cs typeface="Calibri" panose="020F0502020204030204" pitchFamily="34" charset="0"/>
              </a:rPr>
              <a:t>σε ξένη περιουσία.</a:t>
            </a:r>
            <a:r>
              <a:rPr lang="el-GR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/>
                <a:cs typeface="Calibri" panose="020F0502020204030204" pitchFamily="34" charset="0"/>
              </a:rPr>
              <a:t> </a:t>
            </a:r>
            <a:r>
              <a:rPr lang="el-GR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/>
                <a:cs typeface="Calibri" panose="020F0502020204030204" pitchFamily="34" charset="0"/>
              </a:rPr>
              <a:t>Σέβεται το περιβάλλον και δεν επιδίδεται σε πράξεις που θέτουν σε κίνδυνο την</a:t>
            </a:r>
            <a:r>
              <a:rPr lang="el-GR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/>
                <a:cs typeface="Calibri" panose="020F0502020204030204" pitchFamily="34" charset="0"/>
              </a:rPr>
              <a:t> </a:t>
            </a:r>
            <a:r>
              <a:rPr lang="el-GR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/>
                <a:cs typeface="Calibri" panose="020F0502020204030204" pitchFamily="34" charset="0"/>
              </a:rPr>
              <a:t>ατομική του/της ασφάλεια ή την ασφάλεια άλλων ατόμων. </a:t>
            </a:r>
          </a:p>
          <a:p>
            <a:pPr marL="36195" marR="0" lvl="0" indent="0" defTabSz="914400" rtl="0" fontAlgn="auto" hangingPunct="1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07467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/>
                <a:cs typeface="Calibri" panose="020F0502020204030204" pitchFamily="34" charset="0"/>
              </a:rPr>
              <a:t>Δεν καταναλώνει οινοπνευματώδη ποτά.</a:t>
            </a:r>
          </a:p>
          <a:p>
            <a:pPr marL="0" marR="0" lvl="0" indent="0" defTabSz="914400" rtl="0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600" b="0" i="0" u="none" strike="noStrike" kern="1200" cap="none" spc="0" baseline="0" dirty="0">
              <a:solidFill>
                <a:srgbClr val="000000"/>
              </a:solidFill>
              <a:uFillTx/>
              <a:latin typeface="Calibri" panose="020F0502020204030204" pitchFamily="34"/>
              <a:ea typeface="Calibri" panose="020F0502020204030204" pitchFamily="34"/>
              <a:cs typeface="Calibri" panose="020F0502020204030204" pitchFamily="34"/>
            </a:endParaRPr>
          </a:p>
          <a:p>
            <a:pPr marL="321945" marR="0" lvl="0" indent="-285750" algn="just" defTabSz="914400" rtl="0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/>
              <a:buChar char="§"/>
              <a:tabLst>
                <a:tab pos="307467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600" b="1" i="0" u="none" strike="noStrike" kern="1200" cap="none" spc="0" baseline="0" dirty="0">
              <a:solidFill>
                <a:srgbClr val="000000"/>
              </a:solidFill>
              <a:uFillTx/>
              <a:latin typeface="Calibri" panose="020F0502020204030204" pitchFamily="34"/>
              <a:ea typeface="Calibri" panose="020F0502020204030204" pitchFamily="34"/>
              <a:cs typeface="Calibri" panose="020F0502020204030204" pitchFamily="34"/>
            </a:endParaRPr>
          </a:p>
          <a:p>
            <a:pPr marL="285750" marR="0" lvl="0" indent="-285750" algn="just" defTabSz="914400" rtl="0" fontAlgn="auto" hangingPunct="1">
              <a:lnSpc>
                <a:spcPts val="1595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/>
              <a:buChar char="•"/>
              <a:tabLst>
                <a:tab pos="22225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600" b="1" i="0" u="none" strike="noStrike" kern="1200" cap="none" spc="0" baseline="0" dirty="0">
              <a:solidFill>
                <a:srgbClr val="000000"/>
              </a:solidFill>
              <a:uFillTx/>
              <a:latin typeface="Calibri" panose="020F0502020204030204" pitchFamily="34"/>
              <a:ea typeface="Calibri" panose="020F0502020204030204" pitchFamily="34"/>
              <a:cs typeface="Calibri" panose="020F0502020204030204" pitchFamily="34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5995" y="4606724"/>
            <a:ext cx="5429277" cy="206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589934" cy="6858000"/>
          </a:xfrm>
          <a:prstGeom prst="rect">
            <a:avLst/>
          </a:prstGeom>
          <a:solidFill>
            <a:srgbClr val="B3EBFF"/>
          </a:solidFill>
          <a:ln w="19046" cap="flat">
            <a:solidFill>
              <a:srgbClr val="B3EBFF"/>
            </a:solidFill>
            <a:prstDash val="solid"/>
            <a:miter/>
          </a:ln>
        </p:spPr>
        <p:txBody>
          <a:bodyPr vert="vert270" wrap="square" lIns="91440" tIns="45720" rIns="91440" bIns="45720" anchor="ctr" anchorCtr="1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4000" b="1" dirty="0">
                <a:solidFill>
                  <a:srgbClr val="000000"/>
                </a:solidFill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Επιμελητές/</a:t>
            </a:r>
            <a:r>
              <a:rPr lang="el-GR" sz="4000" b="1" dirty="0" err="1">
                <a:solidFill>
                  <a:srgbClr val="000000"/>
                </a:solidFill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τριες:</a:t>
            </a:r>
            <a:endParaRPr lang="x-none" sz="40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623004" y="177775"/>
            <a:ext cx="11198940" cy="57708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800" b="1" i="1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Καθήκοντα</a:t>
            </a:r>
            <a:r>
              <a:rPr lang="en-GB" sz="2800" b="1" i="1" u="none" strike="noStrike" kern="1200" cap="none" spc="0" dirty="0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 </a:t>
            </a:r>
            <a:r>
              <a:rPr lang="el-GR" sz="2800" b="1" i="1" u="none" strike="noStrike" kern="1200" cap="none" spc="0" dirty="0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επιμελητών</a:t>
            </a:r>
            <a:r>
              <a:rPr lang="el-GR" sz="2800" b="1" i="1" kern="0" dirty="0">
                <a:solidFill>
                  <a:srgbClr val="000000"/>
                </a:solidFill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/τριών</a:t>
            </a:r>
            <a:endParaRPr lang="el-GR" sz="2000" b="1" i="1" u="none" strike="noStrike" kern="1200" cap="none" spc="0" baseline="0" dirty="0">
              <a:solidFill>
                <a:srgbClr val="000000"/>
              </a:solidFill>
              <a:uFillTx/>
              <a:latin typeface="Calibri" panose="020F0502020204030204" pitchFamily="34"/>
              <a:ea typeface="Calibri" panose="020F0502020204030204" pitchFamily="34"/>
              <a:cs typeface="Calibri" panose="020F0502020204030204" pitchFamily="34"/>
            </a:endParaRPr>
          </a:p>
          <a:p>
            <a:pPr marL="0" marR="0" lvl="1" indent="-285750" algn="just" defTabSz="914400" rtl="0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/>
              <a:buChar char="§"/>
              <a:tabLst>
                <a:tab pos="24701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00" b="1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/>
                <a:cs typeface="Calibri" panose="020F0502020204030204" pitchFamily="34" charset="0"/>
              </a:rPr>
              <a:t>Καθαρίζουν τον πίνακα, με το πέρας του μαθήματος. </a:t>
            </a:r>
          </a:p>
          <a:p>
            <a:pPr marL="0" marR="0" lvl="1" indent="-285750" algn="just" defTabSz="914400" rtl="0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/>
              <a:buChar char="§"/>
              <a:tabLst>
                <a:tab pos="24701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00" b="1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/>
                <a:cs typeface="Calibri" panose="020F0502020204030204" pitchFamily="34" charset="0"/>
              </a:rPr>
              <a:t>Φροντίζουν για την καθαριότητα της τάξης και του χώρου που είναι μπροστά </a:t>
            </a:r>
            <a:endParaRPr lang="en-GB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/>
              <a:cs typeface="Calibri" panose="020F0502020204030204" pitchFamily="34" charset="0"/>
            </a:endParaRPr>
          </a:p>
          <a:p>
            <a:pPr marL="0" marR="0" lvl="1" indent="-285750" algn="just" defTabSz="914400" rtl="0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00000"/>
              <a:tabLst>
                <a:tab pos="24701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u="none" strike="noStrike" kern="1200" cap="none" spc="0" dirty="0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/>
                <a:cs typeface="Calibri" panose="020F0502020204030204" pitchFamily="34" charset="0"/>
              </a:rPr>
              <a:t>      </a:t>
            </a:r>
            <a:r>
              <a:rPr lang="el-GR" sz="2000" b="1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/>
                <a:cs typeface="Calibri" panose="020F0502020204030204" pitchFamily="34" charset="0"/>
              </a:rPr>
              <a:t>από αυτή.  </a:t>
            </a:r>
          </a:p>
          <a:p>
            <a:pPr marL="0" marR="0" lvl="1" indent="-285750" algn="just" defTabSz="914400" rtl="0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/>
              <a:buChar char="§"/>
              <a:tabLst>
                <a:tab pos="24701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00" b="1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/>
                <a:cs typeface="Calibri" panose="020F0502020204030204" pitchFamily="34" charset="0"/>
              </a:rPr>
              <a:t>Ειδοποιούν τον/την εφημερεύοντα/</a:t>
            </a:r>
            <a:r>
              <a:rPr lang="el-GR" sz="2000" b="1" u="none" strike="noStrike" kern="1200" cap="none" spc="0" baseline="0" dirty="0" err="1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/>
                <a:cs typeface="Calibri" panose="020F0502020204030204" pitchFamily="34" charset="0"/>
              </a:rPr>
              <a:t>ουσα </a:t>
            </a:r>
            <a:r>
              <a:rPr lang="el-GR" sz="2000" b="1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/>
                <a:cs typeface="Calibri" panose="020F0502020204030204" pitchFamily="34" charset="0"/>
              </a:rPr>
              <a:t>Β.Δ. σε περίπτωση που κτυπήσει το κουδούνι, και ο/η καθηγητής/</a:t>
            </a:r>
            <a:r>
              <a:rPr lang="el-GR" sz="2000" b="1" u="none" strike="noStrike" kern="1200" cap="none" spc="0" baseline="0" dirty="0" err="1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/>
                <a:cs typeface="Calibri" panose="020F0502020204030204" pitchFamily="34" charset="0"/>
              </a:rPr>
              <a:t>τρια </a:t>
            </a:r>
            <a:r>
              <a:rPr lang="el-GR" sz="2000" b="1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/>
                <a:cs typeface="Calibri" panose="020F0502020204030204" pitchFamily="34" charset="0"/>
              </a:rPr>
              <a:t>καθυστερήσει</a:t>
            </a:r>
            <a:r>
              <a:rPr lang="el-GR" sz="2000" b="1" u="none" strike="noStrike" kern="1200" cap="none" spc="0" dirty="0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/>
                <a:cs typeface="Calibri" panose="020F0502020204030204" pitchFamily="34" charset="0"/>
              </a:rPr>
              <a:t> </a:t>
            </a:r>
            <a:r>
              <a:rPr lang="el-GR" sz="2000" b="1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/>
                <a:cs typeface="Calibri" panose="020F0502020204030204" pitchFamily="34" charset="0"/>
              </a:rPr>
              <a:t>περισσότερο από πέντε λεπτά.  </a:t>
            </a:r>
            <a:endParaRPr lang="el-GR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/>
              <a:cs typeface="Calibri" panose="020F0502020204030204" pitchFamily="34" charset="0"/>
            </a:endParaRP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4701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800" b="1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/>
                <a:cs typeface="Calibri" panose="020F0502020204030204" pitchFamily="34" charset="0"/>
              </a:rPr>
              <a:t>Καθήκοντα αναλαμβάνουν με τη σειρά όλοι οι μαθητές/</a:t>
            </a:r>
            <a:r>
              <a:rPr lang="el-GR" sz="2800" b="1" u="none" strike="noStrike" kern="1200" cap="none" spc="0" baseline="0" dirty="0" err="1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/>
                <a:cs typeface="Calibri" panose="020F0502020204030204" pitchFamily="34" charset="0"/>
              </a:rPr>
              <a:t>τριες </a:t>
            </a:r>
            <a:r>
              <a:rPr lang="el-GR" sz="2800" b="1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/>
                <a:cs typeface="Calibri" panose="020F0502020204030204" pitchFamily="34" charset="0"/>
              </a:rPr>
              <a:t>του τμήματος, δύο κάθε βδομάδα</a:t>
            </a:r>
            <a:r>
              <a:rPr lang="el-GR" sz="2800" b="1" i="1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/>
                <a:cs typeface="Calibri" panose="020F0502020204030204" pitchFamily="34" charset="0"/>
              </a:rPr>
              <a:t>.</a:t>
            </a:r>
            <a:endParaRPr lang="el-GR" sz="2800" b="1" i="0" u="none" strike="noStrike" kern="1200" cap="none" spc="0" baseline="0" dirty="0">
              <a:solidFill>
                <a:srgbClr val="000000"/>
              </a:solidFill>
              <a:uFillTx/>
              <a:latin typeface="Calibri" panose="020F0502020204030204" pitchFamily="34" charset="0"/>
              <a:ea typeface="Calibri" panose="020F0502020204030204" pitchFamily="34"/>
              <a:cs typeface="Calibri" panose="020F0502020204030204" pitchFamily="34" charset="0"/>
            </a:endParaRPr>
          </a:p>
          <a:p>
            <a:pPr marL="247015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4701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1" i="0" u="none" strike="noStrike" kern="1200" cap="none" spc="0" baseline="0" dirty="0">
              <a:solidFill>
                <a:srgbClr val="000000"/>
              </a:solidFill>
              <a:uFillTx/>
              <a:latin typeface="Calibri" panose="020F0502020204030204" pitchFamily="34"/>
              <a:ea typeface="Calibri" panose="020F0502020204030204" pitchFamily="34"/>
              <a:cs typeface="Calibri" panose="020F0502020204030204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x-none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8518" y="0"/>
            <a:ext cx="2085975" cy="239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730" y="4827443"/>
            <a:ext cx="2148426" cy="2030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0"/>
            <a:ext cx="589934" cy="6858000"/>
          </a:xfrm>
          <a:prstGeom prst="rect">
            <a:avLst/>
          </a:prstGeom>
          <a:solidFill>
            <a:srgbClr val="B3EBFF"/>
          </a:solidFill>
          <a:ln w="19046" cap="flat">
            <a:solidFill>
              <a:srgbClr val="B3EBFF"/>
            </a:solidFill>
            <a:prstDash val="solid"/>
            <a:miter/>
          </a:ln>
        </p:spPr>
        <p:txBody>
          <a:bodyPr vert="vert270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4000" b="1" i="0" u="none" strike="noStrike" kern="1200" cap="none" spc="0" baseline="0" dirty="0"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Παρουσιολόγιο</a:t>
            </a:r>
            <a:endParaRPr lang="x-none" sz="4000" b="1" i="0" u="none" strike="noStrike" kern="1200" cap="none" spc="0" baseline="0"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665018" y="285137"/>
            <a:ext cx="10937174" cy="41395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800" b="1" i="0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  </a:t>
            </a:r>
            <a:r>
              <a:rPr lang="el-GR" sz="2800" b="1" kern="0" dirty="0">
                <a:solidFill>
                  <a:srgbClr val="000000"/>
                </a:solidFill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Μ</a:t>
            </a:r>
            <a:r>
              <a:rPr lang="el-GR" sz="2800" b="1" i="0" strike="noStrike" kern="0" cap="none" spc="0" baseline="0" dirty="0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έχρι την ενεργοποίηση του συστήματος της Η.Δ. το παρουσιολόγιο: </a:t>
            </a:r>
            <a:endParaRPr lang="el-GR" sz="2800" b="1" i="0" strike="noStrike" kern="1200" cap="none" spc="0" baseline="0" dirty="0">
              <a:solidFill>
                <a:srgbClr val="000000"/>
              </a:solidFill>
              <a:uFillTx/>
              <a:latin typeface="Calibri" panose="020F0502020204030204" pitchFamily="34"/>
              <a:ea typeface="Calibri" panose="020F0502020204030204" pitchFamily="34"/>
              <a:cs typeface="Calibri" panose="020F0502020204030204" pitchFamily="34"/>
            </a:endParaRPr>
          </a:p>
          <a:p>
            <a:pPr marL="265430" marR="0" lvl="0" indent="0" algn="just" defTabSz="914400" rtl="0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 </a:t>
            </a:r>
          </a:p>
          <a:p>
            <a:pPr marL="285750" marR="0" lvl="0" indent="-285750" algn="just" defTabSz="914400" rtl="0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00" b="1" i="0" u="none" strike="noStrike" kern="1200" cap="none" spc="0" baseline="0" dirty="0"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Μεταφέρεται στην τάξη από τον/την καθηγητή/</a:t>
            </a:r>
            <a:r>
              <a:rPr lang="el-GR" sz="2000" b="1" i="0" u="none" strike="noStrike" kern="1200" cap="none" spc="0" baseline="0" dirty="0" err="1"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τρια </a:t>
            </a:r>
            <a:r>
              <a:rPr lang="el-GR" sz="2000" b="1" i="0" u="none" strike="noStrike" kern="1200" cap="none" spc="0" baseline="0" dirty="0"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της 1</a:t>
            </a:r>
            <a:r>
              <a:rPr lang="el-GR" sz="2000" b="1" i="0" u="none" strike="noStrike" kern="1200" cap="none" spc="0" baseline="30000" dirty="0"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ης</a:t>
            </a:r>
            <a:r>
              <a:rPr lang="el-GR" sz="2000" b="1" i="0" u="none" strike="noStrike" kern="1200" cap="none" spc="0" baseline="0" dirty="0"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 περιόδου.</a:t>
            </a:r>
          </a:p>
          <a:p>
            <a:pPr marL="285750" marR="0" lvl="0" indent="-285750" algn="just" defTabSz="914400" rtl="0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00" b="1" i="0" u="none" strike="noStrike" kern="1200" cap="none" spc="0" baseline="0" dirty="0"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Ορίζεται υπεύθυνος μαθητής/</a:t>
            </a:r>
            <a:r>
              <a:rPr lang="el-GR" sz="2000" b="1" i="0" u="none" strike="noStrike" kern="1200" cap="none" spc="0" baseline="0" dirty="0" err="1"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τρια </a:t>
            </a:r>
            <a:r>
              <a:rPr lang="el-GR" sz="2000" b="1" i="0" u="none" strike="noStrike" kern="1200" cap="none" spc="0" baseline="0" dirty="0"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προκειμένου να:</a:t>
            </a:r>
            <a:endParaRPr lang="en-GB" sz="2000" b="1" i="0" u="none" strike="noStrike" kern="1200" cap="none" spc="0" baseline="0" dirty="0">
              <a:uFillTx/>
              <a:latin typeface="Calibri" panose="020F0502020204030204" pitchFamily="34"/>
              <a:ea typeface="Calibri" panose="020F0502020204030204" pitchFamily="34"/>
              <a:cs typeface="Calibri" panose="020F0502020204030204" pitchFamily="34"/>
            </a:endParaRPr>
          </a:p>
          <a:p>
            <a:pPr marL="742950" marR="0" lvl="1" indent="-285750" algn="just" defTabSz="914400" rtl="0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00" b="1" i="0" u="none" strike="noStrike" kern="1200" cap="none" spc="0" baseline="0" dirty="0"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Μεταφέρει το παρουσιολόγιο όταν το τμήμα μετακινείται σ' άλλη αίθουσα ή χώρο.</a:t>
            </a:r>
          </a:p>
          <a:p>
            <a:pPr marL="742950" marR="0" lvl="1" indent="-285750" algn="just" defTabSz="914400" rtl="0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00" b="1" i="0" u="none" strike="noStrike" kern="1200" cap="none" spc="0" baseline="0" dirty="0"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Αναφέρει τους απόντες κάθε περιόδου στον/στην καθηγητή/</a:t>
            </a:r>
            <a:r>
              <a:rPr lang="el-GR" sz="2000" b="1" i="0" u="none" strike="noStrike" kern="1200" cap="none" spc="0" baseline="0" dirty="0" err="1"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τρια,</a:t>
            </a:r>
            <a:r>
              <a:rPr lang="el-GR" sz="2000" b="1" i="0" u="none" strike="noStrike" kern="1200" cap="none" spc="0" baseline="0" dirty="0"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 πριν αρχίσει το μάθημα.</a:t>
            </a:r>
          </a:p>
          <a:p>
            <a:pPr marL="742950" marR="0" lvl="1" indent="-285750" algn="just" defTabSz="914400" rtl="0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00" b="1" i="0" u="none" strike="noStrike" kern="0" cap="none" spc="0" baseline="0" dirty="0"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Δ</a:t>
            </a:r>
            <a:r>
              <a:rPr lang="el-GR" sz="2000" b="1" i="0" u="none" strike="noStrike" kern="1200" cap="none" spc="0" baseline="0" dirty="0"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ιατηρεί σε πολύ καλή κατάσταση και είναι υπεύθυνος/η για την καταστροφή ή την απώλειά του.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54775" y="5456461"/>
            <a:ext cx="7728152" cy="12003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41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1" i="1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Η οποιαδήποτε επέμβαση μαθητή/</a:t>
            </a:r>
            <a:r>
              <a:rPr lang="el-GR" sz="2400" b="1" i="1" u="none" strike="noStrike" kern="1200" cap="none" spc="0" baseline="0" dirty="0" err="1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τριας </a:t>
            </a:r>
            <a:r>
              <a:rPr lang="el-GR" sz="2400" b="1" i="1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στο παρουσιολόγιο θεωρείται σοβαρότατο παράπτωμα και τιμωρείται αυστηρά.</a:t>
            </a:r>
            <a:endParaRPr lang="el-GR" sz="2400" b="1" i="0" u="none" strike="noStrike" kern="1200" cap="none" spc="0" baseline="0" dirty="0">
              <a:solidFill>
                <a:srgbClr val="000000"/>
              </a:solidFill>
              <a:uFillTx/>
              <a:latin typeface="Calibri" panose="020F0502020204030204" pitchFamily="34"/>
              <a:ea typeface="Calibri" panose="020F0502020204030204" pitchFamily="34"/>
              <a:cs typeface="Calibri" panose="020F0502020204030204" pitchFamily="34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378" y="3922334"/>
            <a:ext cx="3526970" cy="159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589934" cy="6858000"/>
          </a:xfrm>
          <a:prstGeom prst="rect">
            <a:avLst/>
          </a:prstGeom>
          <a:solidFill>
            <a:srgbClr val="B3EBFF"/>
          </a:solidFill>
          <a:ln w="19046" cap="flat">
            <a:solidFill>
              <a:srgbClr val="B3EBFF"/>
            </a:solidFill>
            <a:prstDash val="solid"/>
            <a:miter/>
          </a:ln>
        </p:spPr>
        <p:txBody>
          <a:bodyPr vert="vert270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4000" b="1" i="0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Μαθητική στολή</a:t>
            </a:r>
            <a:endParaRPr lang="x-none" sz="4000" b="1" i="0" u="none" strike="noStrike" kern="1200" cap="none" spc="0" baseline="0">
              <a:solidFill>
                <a:srgbClr val="000000"/>
              </a:solidFill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8441" y="175618"/>
            <a:ext cx="3015371" cy="2923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AutoShape 4" descr="A screenshot of a computer&#10;&#10;Description automatically generated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6 - Ορθογώνιο"/>
          <p:cNvSpPr/>
          <p:nvPr/>
        </p:nvSpPr>
        <p:spPr>
          <a:xfrm>
            <a:off x="1571740" y="528717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2400" b="1" dirty="0"/>
              <a:t>Απαγορεύονται: Φόρμες, παντελόνια τύπου cargo, κολάν, ρούχα με στάμπες και έντονα λογότυπα </a:t>
            </a:r>
            <a:endParaRPr lang="en-US" sz="2400" dirty="0"/>
          </a:p>
        </p:txBody>
      </p:sp>
      <p:pic>
        <p:nvPicPr>
          <p:cNvPr id="1031" name="Picture 7" descr="Cargo Joggers Design Study 3 by FittDesign"/>
          <p:cNvPicPr>
            <a:picLocks noChangeAspect="1" noChangeArrowheads="1"/>
          </p:cNvPicPr>
          <p:nvPr/>
        </p:nvPicPr>
        <p:blipFill>
          <a:blip r:embed="rId3" cstate="print"/>
          <a:srcRect r="52955"/>
          <a:stretch>
            <a:fillRect/>
          </a:stretch>
        </p:blipFill>
        <p:spPr bwMode="auto">
          <a:xfrm>
            <a:off x="8835242" y="3384324"/>
            <a:ext cx="1103690" cy="2929501"/>
          </a:xfrm>
          <a:prstGeom prst="rect">
            <a:avLst/>
          </a:prstGeom>
          <a:noFill/>
        </p:spPr>
      </p:pic>
      <p:pic>
        <p:nvPicPr>
          <p:cNvPr id="1033" name="Picture 9" descr="S2. EP2. Leggings Fashion Illustrations - Digitising with Adobe Illustrator"/>
          <p:cNvPicPr>
            <a:picLocks noChangeAspect="1" noChangeArrowheads="1"/>
          </p:cNvPicPr>
          <p:nvPr/>
        </p:nvPicPr>
        <p:blipFill>
          <a:blip r:embed="rId4" cstate="print"/>
          <a:srcRect l="12063" r="73479" b="7969"/>
          <a:stretch>
            <a:fillRect/>
          </a:stretch>
        </p:blipFill>
        <p:spPr bwMode="auto">
          <a:xfrm>
            <a:off x="10180444" y="3458605"/>
            <a:ext cx="1053613" cy="2846487"/>
          </a:xfrm>
          <a:prstGeom prst="rect">
            <a:avLst/>
          </a:prstGeom>
          <a:noFill/>
        </p:spPr>
      </p:pic>
      <p:sp>
        <p:nvSpPr>
          <p:cNvPr id="12" name="11 - TextBox"/>
          <p:cNvSpPr txBox="1"/>
          <p:nvPr/>
        </p:nvSpPr>
        <p:spPr>
          <a:xfrm>
            <a:off x="9381222" y="3956487"/>
            <a:ext cx="155337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dirty="0">
                <a:solidFill>
                  <a:srgbClr val="FF0000"/>
                </a:solidFill>
              </a:rPr>
              <a:t>X</a:t>
            </a:r>
            <a:endParaRPr lang="en-US" sz="11500" dirty="0">
              <a:solidFill>
                <a:srgbClr val="FF0000"/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8912647" y="758328"/>
            <a:ext cx="247879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dirty="0">
                <a:solidFill>
                  <a:srgbClr val="00B050"/>
                </a:solidFill>
              </a:rPr>
              <a:t>  √</a:t>
            </a:r>
            <a:endParaRPr lang="en-US" sz="11500" dirty="0">
              <a:solidFill>
                <a:srgbClr val="00B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ECB290-8108-62C7-D32A-8951845F4D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613" y="293487"/>
            <a:ext cx="7675148" cy="4711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589934" cy="6858000"/>
          </a:xfrm>
          <a:prstGeom prst="rect">
            <a:avLst/>
          </a:prstGeom>
          <a:solidFill>
            <a:srgbClr val="B3EBFF"/>
          </a:solidFill>
          <a:ln w="19046" cap="flat">
            <a:solidFill>
              <a:srgbClr val="B3EBFF"/>
            </a:solidFill>
            <a:prstDash val="solid"/>
            <a:miter/>
          </a:ln>
        </p:spPr>
        <p:txBody>
          <a:bodyPr vert="vert270" wrap="square" lIns="91440" tIns="45720" rIns="91440" bIns="45720" anchor="ctr" anchorCtr="1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Στην τάξη</a:t>
            </a:r>
            <a:endParaRPr lang="x-none" sz="4000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830946" y="960570"/>
            <a:ext cx="6869265" cy="662232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07467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1" dirty="0">
                <a:solidFill>
                  <a:srgbClr val="000000"/>
                </a:solidFill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O</a:t>
            </a:r>
            <a:r>
              <a:rPr lang="el-GR" sz="3200" b="1" i="0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/η μαθητής/</a:t>
            </a:r>
            <a:r>
              <a:rPr lang="el-GR" sz="3200" b="1" i="0" u="none" strike="noStrike" kern="1200" cap="none" spc="0" baseline="0" dirty="0" err="1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τρια</a:t>
            </a:r>
            <a:r>
              <a:rPr lang="el-GR" sz="3200" b="1" dirty="0" err="1">
                <a:solidFill>
                  <a:srgbClr val="000000"/>
                </a:solidFill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:</a:t>
            </a:r>
            <a:endParaRPr lang="el-GR" sz="3200" b="1" i="0" u="none" strike="noStrike" kern="1200" cap="none" spc="0" baseline="0" dirty="0">
              <a:solidFill>
                <a:srgbClr val="000000"/>
              </a:solidFill>
              <a:uFillTx/>
              <a:latin typeface="Calibri" panose="020F0502020204030204" pitchFamily="34"/>
              <a:ea typeface="Calibri" panose="020F0502020204030204" pitchFamily="34"/>
              <a:cs typeface="Calibri" panose="020F0502020204030204" pitchFamily="34"/>
            </a:endParaRPr>
          </a:p>
          <a:p>
            <a:pPr marL="342900" marR="0" lvl="0" indent="-342900" algn="just" defTabSz="914400" rtl="0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tabLst>
                <a:tab pos="24701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800" b="1" i="0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Με το χτύπημα του κουδουνιού προσέρχεται στην αίθουσα διδασκαλίας, χωρίς </a:t>
            </a:r>
            <a:r>
              <a:rPr lang="el-GR" sz="2800" b="1" i="0" u="none" strike="noStrike" kern="0" cap="none" spc="0" baseline="0" dirty="0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καθυστέρηση. </a:t>
            </a:r>
          </a:p>
          <a:p>
            <a:pPr marL="342900" marR="0" lvl="0" indent="-342900" algn="just" defTabSz="914400" rtl="0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tabLst>
                <a:tab pos="24701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800" b="1" i="0" u="none" strike="noStrike" kern="0" cap="none" spc="0" baseline="0" dirty="0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Τα μαθήματα ξεκινούν καθημερινά στις </a:t>
            </a:r>
            <a:r>
              <a:rPr lang="el-GR" sz="2800" b="1" i="0" u="none" strike="noStrike" kern="0" cap="none" spc="0" baseline="0" dirty="0">
                <a:solidFill>
                  <a:srgbClr val="00B0F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07:30</a:t>
            </a:r>
            <a:r>
              <a:rPr lang="el-GR" sz="2800" b="1" i="0" u="none" strike="noStrike" kern="0" cap="none" spc="0" baseline="0" dirty="0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 και ολοκληρώνονται στη </a:t>
            </a:r>
            <a:r>
              <a:rPr lang="el-GR" sz="2800" b="1" i="0" u="none" strike="noStrike" kern="0" cap="none" spc="0" baseline="0" dirty="0">
                <a:solidFill>
                  <a:srgbClr val="00B0F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13:35</a:t>
            </a:r>
            <a:r>
              <a:rPr lang="el-GR" sz="2800" b="1" i="0" u="none" strike="noStrike" kern="0" cap="none" spc="0" baseline="0" dirty="0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. Σύμφωνα με τους εσωτερικούς κανονισμούς του σχολείου η μη έγκαιρη προσέλευση αποτελεί παράπτωμα.</a:t>
            </a:r>
          </a:p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4701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600" b="1" i="0" u="none" strike="noStrike" kern="0" cap="none" spc="0" baseline="0" dirty="0">
              <a:solidFill>
                <a:srgbClr val="000000"/>
              </a:solidFill>
              <a:uFillTx/>
              <a:latin typeface="Calibri" panose="020F0502020204030204" pitchFamily="34"/>
              <a:ea typeface="Calibri" panose="020F0502020204030204" pitchFamily="34"/>
              <a:cs typeface="Calibri" panose="020F0502020204030204" pitchFamily="34"/>
            </a:endParaRPr>
          </a:p>
          <a:p>
            <a:pPr marL="45720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600" b="0" i="0" u="none" strike="noStrike" kern="1200" cap="none" spc="0" baseline="0" dirty="0">
              <a:solidFill>
                <a:srgbClr val="000000"/>
              </a:solidFill>
              <a:uFillTx/>
              <a:latin typeface="Calibri" panose="020F0502020204030204" pitchFamily="34"/>
              <a:ea typeface="Times New Roman" panose="02020603050405020304" pitchFamily="18"/>
              <a:cs typeface="Times New Roman" panose="02020603050405020304" pitchFamily="18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3896"/>
          <a:stretch>
            <a:fillRect/>
          </a:stretch>
        </p:blipFill>
        <p:spPr bwMode="auto">
          <a:xfrm>
            <a:off x="9097969" y="1112321"/>
            <a:ext cx="1733797" cy="131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 l="3535" r="4466"/>
          <a:stretch>
            <a:fillRect/>
          </a:stretch>
        </p:blipFill>
        <p:spPr bwMode="auto">
          <a:xfrm>
            <a:off x="9448502" y="3791850"/>
            <a:ext cx="1674419" cy="1277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589934" cy="6858000"/>
          </a:xfrm>
          <a:prstGeom prst="rect">
            <a:avLst/>
          </a:prstGeom>
          <a:solidFill>
            <a:srgbClr val="B3EBFF"/>
          </a:solidFill>
          <a:ln w="19046" cap="flat">
            <a:solidFill>
              <a:srgbClr val="B3EBFF"/>
            </a:solidFill>
            <a:prstDash val="solid"/>
            <a:miter/>
          </a:ln>
        </p:spPr>
        <p:txBody>
          <a:bodyPr vert="vert270" wrap="square" lIns="91440" tIns="45720" rIns="91440" bIns="45720" anchor="ctr" anchorCtr="1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Στην τάξη</a:t>
            </a:r>
            <a:endParaRPr lang="x-none" sz="4000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590313" y="158465"/>
            <a:ext cx="11350227" cy="58528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07467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1" i="0" u="none" strike="noStrike" kern="0" cap="none" spc="0" baseline="0" dirty="0">
              <a:solidFill>
                <a:srgbClr val="000000"/>
              </a:solidFill>
              <a:uFillTx/>
              <a:latin typeface="Calibri" panose="020F0502020204030204" pitchFamily="34"/>
              <a:ea typeface="Calibri" panose="020F0502020204030204" pitchFamily="34"/>
              <a:cs typeface="Calibri" panose="020F0502020204030204" pitchFamily="34"/>
            </a:endParaRPr>
          </a:p>
          <a:p>
            <a:pPr marL="342900" marR="0" lvl="0" indent="-342900" algn="just" defTabSz="914400" rtl="0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tabLst>
                <a:tab pos="24701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00" b="1" i="0" u="none" strike="noStrike" kern="0" cap="none" spc="0" baseline="0" dirty="0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Ειδικότερα: 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4701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1" i="0" u="none" strike="noStrike" kern="0" cap="none" spc="0" baseline="0" dirty="0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Αργοπορημένη προσέλευση κατά την 1</a:t>
            </a:r>
            <a:r>
              <a:rPr lang="el-GR" sz="2400" b="1" i="0" u="none" strike="noStrike" kern="0" cap="none" spc="0" baseline="30000" dirty="0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η</a:t>
            </a:r>
            <a:r>
              <a:rPr lang="el-GR" sz="2400" b="1" i="0" u="none" strike="noStrike" kern="0" cap="none" spc="0" baseline="0" dirty="0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 περίοδο μέχρι και 15 λεπτά</a:t>
            </a:r>
            <a:r>
              <a:rPr lang="en-GB" sz="2400" b="1" i="0" u="none" strike="noStrike" kern="0" cap="none" spc="0" baseline="0" dirty="0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 </a:t>
            </a:r>
            <a:r>
              <a:rPr lang="el-GR" sz="2400" b="1" i="0" u="none" strike="noStrike" kern="0" cap="none" spc="0" baseline="0" dirty="0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σημειώνεται ως καθυστέρηση.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4701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1" i="0" u="none" strike="noStrike" kern="0" cap="none" spc="0" baseline="0" dirty="0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Αργοπορημένη προσέλευση πέραν των 15 λεπτών σημειώνεται ως απουσία.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4701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1" i="0" u="none" strike="noStrike" kern="0" cap="none" spc="0" baseline="0" dirty="0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Με τη συμπλήρωση τριών (3) καθυστερήσεων ο οικείος Β.Δ. του τμήματος ενημερώνει γονείς/κηδεμόνες.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4701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1" i="0" u="none" strike="noStrike" kern="0" cap="none" spc="0" baseline="0" dirty="0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Με τη συμπλήρωση τεσσάρων (4) καθυστερήσεων επιβάλλεται το παιδαγωγικό μέτρο της αποβολής δύο (2) περιόδων.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4701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1" i="0" u="none" strike="noStrike" kern="0" cap="none" spc="0" baseline="0" dirty="0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Με τη συμπλήρωση έξι (6) καθυστερήσεων επιβάλλεται το παιδαγωγικό μέτρο της  αποβολής </a:t>
            </a:r>
            <a:r>
              <a:rPr lang="el-GR" sz="2400" b="1" kern="0" dirty="0">
                <a:solidFill>
                  <a:srgbClr val="000000"/>
                </a:solidFill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οκτώ (8) περιόδων </a:t>
            </a:r>
            <a:r>
              <a:rPr lang="el-GR" sz="2400" b="1" i="0" u="none" strike="noStrike" kern="0" cap="none" spc="0" baseline="0" dirty="0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με παραμονή στο σπίτι.</a:t>
            </a:r>
          </a:p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4701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600" b="1" i="0" u="none" strike="noStrike" kern="0" cap="none" spc="0" baseline="0" dirty="0">
              <a:solidFill>
                <a:srgbClr val="000000"/>
              </a:solidFill>
              <a:uFillTx/>
              <a:latin typeface="Calibri" panose="020F0502020204030204" pitchFamily="34"/>
              <a:ea typeface="Calibri" panose="020F0502020204030204" pitchFamily="34"/>
              <a:cs typeface="Calibri" panose="020F0502020204030204" pitchFamily="34"/>
            </a:endParaRPr>
          </a:p>
          <a:p>
            <a:pPr marL="45720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600" b="0" i="0" u="none" strike="noStrike" kern="1200" cap="none" spc="0" baseline="0" dirty="0">
              <a:solidFill>
                <a:srgbClr val="000000"/>
              </a:solidFill>
              <a:uFillTx/>
              <a:latin typeface="Calibri" panose="020F0502020204030204" pitchFamily="34"/>
              <a:ea typeface="Times New Roman" panose="02020603050405020304" pitchFamily="18"/>
              <a:cs typeface="Times New Roman" panose="02020603050405020304" pitchFamily="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589934" cy="6858000"/>
          </a:xfrm>
          <a:prstGeom prst="rect">
            <a:avLst/>
          </a:prstGeom>
          <a:solidFill>
            <a:srgbClr val="B3EBFF"/>
          </a:solidFill>
          <a:ln w="19046" cap="flat">
            <a:solidFill>
              <a:srgbClr val="B3EBFF"/>
            </a:solidFill>
            <a:prstDash val="solid"/>
            <a:miter/>
          </a:ln>
        </p:spPr>
        <p:txBody>
          <a:bodyPr vert="vert270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4000" b="1" i="0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Στην τάξη</a:t>
            </a:r>
            <a:endParaRPr lang="x-none" sz="4000" b="1" i="0" u="none" strike="noStrike" kern="1200" cap="none" spc="0" baseline="0">
              <a:solidFill>
                <a:srgbClr val="000000"/>
              </a:solidFill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570453" y="289367"/>
            <a:ext cx="9821357" cy="57246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307467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 Κάθεται ήσυχος/η σε καθορισμένη από τον/την Υ.Τ. θέση και παραμένει στην τάξη, εκτός αν του δοθεί η άδεια από τον/την διδάσκοντα/</a:t>
            </a:r>
            <a:r>
              <a:rPr lang="el-GR" sz="2400" b="1" i="0" u="none" strike="noStrike" kern="1200" cap="none" spc="0" baseline="0" dirty="0" err="1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ουσα </a:t>
            </a:r>
            <a:r>
              <a:rPr lang="el-GR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καθηγητή/</a:t>
            </a:r>
            <a:r>
              <a:rPr lang="el-GR" sz="2400" b="1" i="0" u="none" strike="noStrike" kern="1200" cap="none" spc="0" baseline="0" dirty="0" err="1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τρια </a:t>
            </a:r>
            <a:r>
              <a:rPr lang="el-GR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ή γραπτό σημείωμα από τον/την καθηγητή/</a:t>
            </a:r>
            <a:r>
              <a:rPr lang="el-GR" sz="2400" b="1" i="0" u="none" strike="noStrike" kern="1200" cap="none" spc="0" baseline="0" dirty="0" err="1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τρια </a:t>
            </a:r>
            <a:r>
              <a:rPr lang="el-GR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Συμβουλευτικής Αγωγής.</a:t>
            </a:r>
            <a:r>
              <a:rPr lang="en-GB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 </a:t>
            </a:r>
            <a:endParaRPr lang="el-GR" sz="2400" b="1" i="0" u="none" strike="noStrike" kern="1200" cap="none" spc="0" baseline="0" dirty="0">
              <a:solidFill>
                <a:srgbClr val="000000"/>
              </a:solidFill>
              <a:uFillTx/>
              <a:latin typeface="Calibri" panose="020F0502020204030204" pitchFamily="34"/>
              <a:ea typeface="Calibri" panose="020F0502020204030204" pitchFamily="34"/>
              <a:cs typeface="Calibri" panose="020F0502020204030204" pitchFamily="34"/>
            </a:endParaRPr>
          </a:p>
          <a:p>
            <a:pPr marL="0" marR="0" lvl="0" indent="0" algn="just" defTabSz="914400" rtl="0" fontAlgn="auto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307467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 Δεν ενοχλεί, ετοιμάζει πάντα την κατ' οίκον εργασία, φέρνει τα απαραίτητα για την κανονική διεξαγωγή του μαθήματος, παρακολουθεί, κρατά σημειώσεις και συμμετέχει στο μάθημα.</a:t>
            </a:r>
            <a:r>
              <a:rPr lang="el-GR" sz="2400" b="1" i="0" u="none" strike="noStrike" kern="1200" cap="none" spc="0" dirty="0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 </a:t>
            </a:r>
          </a:p>
          <a:p>
            <a:pPr marL="0" marR="0" lvl="0" indent="0" algn="just" defTabSz="914400" rtl="0" fontAlgn="auto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307467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1" baseline="0" dirty="0">
                <a:solidFill>
                  <a:srgbClr val="000000"/>
                </a:solidFill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 </a:t>
            </a:r>
            <a:r>
              <a:rPr lang="el-GR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Διατηρεί το θρανίο, την καρέκλα και την αίθουσα διδασκαλίας του καθαρά. </a:t>
            </a:r>
            <a:r>
              <a:rPr lang="en-GB" sz="2400" b="1" dirty="0">
                <a:solidFill>
                  <a:srgbClr val="000000"/>
                </a:solidFill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 </a:t>
            </a:r>
            <a:r>
              <a:rPr lang="el-GR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Σέβεται τις φροντίστριές μας και εκτιμά τον κόπο τους. </a:t>
            </a:r>
          </a:p>
          <a:p>
            <a:pPr marL="0" marR="0" lvl="0" indent="0" algn="ctr" defTabSz="914400" rtl="0" fontAlgn="auto" hangingPunct="1">
              <a:spcBef>
                <a:spcPts val="600"/>
              </a:spcBef>
              <a:spcAft>
                <a:spcPts val="600"/>
              </a:spcAft>
              <a:buNone/>
              <a:tabLst>
                <a:tab pos="24701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Η πρόκληση οποιασδήποτε ζημιάς στην τάξη αποτελεί παράπτωμα και εκτός από την </a:t>
            </a:r>
            <a:r>
              <a:rPr lang="el-GR" sz="2400" b="1" i="0" u="none" strike="noStrike" kern="0" cap="none" spc="0" baseline="0" dirty="0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επιβολή πειθαρχικών μέτρων</a:t>
            </a:r>
            <a:r>
              <a:rPr lang="el-GR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, ο/η υπαίτιος/α οφείλει να καταβάλει τα έξοδα για επιδιόρθωση της ζημιάς.  Σε περίπτωση που δεν εξακριβώνεται ποιος/ποια είναι ο/η υπαίτιος/α, τα έξοδα επιβαρύνουν το ταμείο του τμήματος.</a:t>
            </a: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 l="6176" r="7673"/>
          <a:stretch>
            <a:fillRect/>
          </a:stretch>
        </p:blipFill>
        <p:spPr bwMode="auto">
          <a:xfrm>
            <a:off x="10385993" y="4203864"/>
            <a:ext cx="1806006" cy="265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14660" y="2196936"/>
            <a:ext cx="1777340" cy="192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69039" y="-1"/>
            <a:ext cx="1472540" cy="198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589934" cy="6858000"/>
          </a:xfrm>
          <a:prstGeom prst="rect">
            <a:avLst/>
          </a:prstGeom>
          <a:solidFill>
            <a:srgbClr val="B3EBFF"/>
          </a:solidFill>
          <a:ln w="19046" cap="flat">
            <a:solidFill>
              <a:srgbClr val="B3EBFF"/>
            </a:solidFill>
            <a:prstDash val="solid"/>
            <a:miter/>
          </a:ln>
        </p:spPr>
        <p:txBody>
          <a:bodyPr vert="vert270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4000" b="1" i="0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Στην τάξη</a:t>
            </a:r>
            <a:endParaRPr lang="x-none" sz="4000" b="1" i="0" u="none" strike="noStrike" kern="1200" cap="none" spc="0" baseline="0">
              <a:solidFill>
                <a:srgbClr val="000000"/>
              </a:solidFill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69039" y="-1"/>
            <a:ext cx="1472540" cy="198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934" y="4162425"/>
            <a:ext cx="45720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4092" t="7424" r="10110" b="3222"/>
          <a:stretch>
            <a:fillRect/>
          </a:stretch>
        </p:blipFill>
        <p:spPr bwMode="auto">
          <a:xfrm flipH="1">
            <a:off x="10711542" y="5415148"/>
            <a:ext cx="1318162" cy="100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45461" y="3982686"/>
            <a:ext cx="1306286" cy="122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- Ορθογώνιο"/>
          <p:cNvSpPr/>
          <p:nvPr/>
        </p:nvSpPr>
        <p:spPr>
          <a:xfrm>
            <a:off x="693396" y="289367"/>
            <a:ext cx="957547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tabLst>
                <a:tab pos="24701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800" b="1" dirty="0">
                <a:solidFill>
                  <a:srgbClr val="000000"/>
                </a:solidFill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Απαγορεύεται η χρήση κινητού τηλεφώνου, έξυπνου ρολογιού  κοκ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/>
              <a:buChar char="§"/>
              <a:tabLst>
                <a:tab pos="24701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800" b="1" dirty="0">
                <a:solidFill>
                  <a:srgbClr val="000000"/>
                </a:solidFill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Σε περίπτωση που κάποιος/α καθηγητής/</a:t>
            </a:r>
            <a:r>
              <a:rPr lang="el-GR" sz="2800" b="1" dirty="0" err="1">
                <a:solidFill>
                  <a:srgbClr val="000000"/>
                </a:solidFill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τρια </a:t>
            </a:r>
            <a:r>
              <a:rPr lang="el-GR" sz="2800" b="1" dirty="0">
                <a:solidFill>
                  <a:srgbClr val="000000"/>
                </a:solidFill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καθυστερήσει να προσέλθει στην τάξη, οι μαθητές/</a:t>
            </a:r>
            <a:r>
              <a:rPr lang="el-GR" sz="2800" b="1" dirty="0" err="1">
                <a:solidFill>
                  <a:srgbClr val="000000"/>
                </a:solidFill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τριες </a:t>
            </a:r>
            <a:r>
              <a:rPr lang="el-GR" sz="2800" b="1" dirty="0">
                <a:solidFill>
                  <a:srgbClr val="000000"/>
                </a:solidFill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παραμένουν στη θέση τους ήσυχοι/ες και ένας/μια επιμελητής/</a:t>
            </a:r>
            <a:r>
              <a:rPr lang="el-GR" sz="2800" b="1" dirty="0" err="1">
                <a:solidFill>
                  <a:srgbClr val="000000"/>
                </a:solidFill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τρια </a:t>
            </a:r>
            <a:r>
              <a:rPr lang="el-GR" sz="2800" b="1" dirty="0">
                <a:solidFill>
                  <a:srgbClr val="000000"/>
                </a:solidFill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ή  ο/η πρόεδρος του τμήματος απευθύνεται στον/στην εφημερεύοντα/</a:t>
            </a:r>
            <a:r>
              <a:rPr lang="el-GR" sz="2800" b="1" dirty="0" err="1">
                <a:solidFill>
                  <a:srgbClr val="000000"/>
                </a:solidFill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ουσα </a:t>
            </a:r>
            <a:r>
              <a:rPr lang="el-GR" sz="2800" b="1" dirty="0">
                <a:solidFill>
                  <a:srgbClr val="000000"/>
                </a:solidFill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Βοηθό Διευθυντή/</a:t>
            </a:r>
            <a:r>
              <a:rPr lang="el-GR" sz="2800" b="1" dirty="0" err="1">
                <a:solidFill>
                  <a:srgbClr val="000000"/>
                </a:solidFill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τρια </a:t>
            </a:r>
            <a:r>
              <a:rPr lang="el-GR" sz="2800" b="1" dirty="0">
                <a:solidFill>
                  <a:srgbClr val="000000"/>
                </a:solidFill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για σχετικές οδηγίες.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267" y="4859710"/>
            <a:ext cx="3759077" cy="199829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3"/>
          <p:cNvSpPr/>
          <p:nvPr/>
        </p:nvSpPr>
        <p:spPr>
          <a:xfrm>
            <a:off x="0" y="0"/>
            <a:ext cx="589934" cy="6858000"/>
          </a:xfrm>
          <a:prstGeom prst="rect">
            <a:avLst/>
          </a:prstGeom>
          <a:solidFill>
            <a:srgbClr val="B3EBFF"/>
          </a:solidFill>
          <a:ln w="19046" cap="flat">
            <a:solidFill>
              <a:srgbClr val="B3EBFF"/>
            </a:solidFill>
            <a:prstDash val="solid"/>
            <a:miter/>
          </a:ln>
        </p:spPr>
        <p:txBody>
          <a:bodyPr vert="vert270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3600" b="1" i="0" u="none" strike="noStrike" kern="1200" cap="none" spc="0" baseline="0" dirty="0"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Στις ειδικές </a:t>
            </a:r>
            <a:r>
              <a:rPr lang="el-GR" sz="3600" b="1" kern="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3600" b="1" i="0" u="none" strike="noStrike" kern="1200" cap="none" spc="0" baseline="0" dirty="0"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ίθουσες</a:t>
            </a:r>
            <a:r>
              <a:rPr lang="el-GR" sz="3600" b="1" i="0" u="none" strike="noStrike" kern="1200" cap="none" spc="0" dirty="0"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- εργαστήρια</a:t>
            </a:r>
            <a:endParaRPr lang="x-none" sz="3600" b="1" i="0" u="none" strike="noStrike" kern="1200" cap="none" spc="0" baseline="0"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5018" y="0"/>
            <a:ext cx="11222182" cy="45602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/>
              <a:buChar char="§"/>
              <a:tabLst>
                <a:tab pos="25273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Προσέρχεται έγκαιρα στις ειδικές αίθουσες διδασκαλίας – εργαστήρια, χωρίς να ενοχλεί κατά τη διαδρομή, ενώ μετά το τέλος του μαθήματος φροντίζει ώστε η αίθουσα να παραμείνει τακτοποιημένη και καθαρή. </a:t>
            </a:r>
          </a:p>
          <a:p>
            <a:pPr marL="285750" marR="0" lvl="0" indent="-285750" algn="just" defTabSz="914400" rtl="0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/>
              <a:buChar char="§"/>
              <a:tabLst>
                <a:tab pos="25273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Δεν ενοχλεί τις πινακίδες ή άλλα εποπτικά μέσα/εξοπλισμό των ειδικών αιθουσών διδασκαλίας.</a:t>
            </a:r>
          </a:p>
          <a:p>
            <a:pPr marL="285750" marR="0" lvl="0" indent="-285750" algn="just" defTabSz="914400" rtl="0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/>
              <a:buChar char="§"/>
              <a:tabLst>
                <a:tab pos="24701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Κάθεται πάντοτε στις καθορισμένες, από τον υπεύθυνο της ειδικής αίθουσας – εργαστηρίου, θέσεις.</a:t>
            </a:r>
          </a:p>
          <a:p>
            <a:pPr marL="285750" marR="0" lvl="0" indent="-285750" algn="just" defTabSz="914400" rtl="0" fontAlgn="auto" hangingPunct="1">
              <a:lnSpc>
                <a:spcPts val="1595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/>
              <a:buChar char="•"/>
              <a:tabLst>
                <a:tab pos="22225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600" b="1" i="0" u="none" strike="noStrike" kern="1200" cap="none" spc="0" baseline="0" dirty="0">
              <a:solidFill>
                <a:srgbClr val="000000"/>
              </a:solidFill>
              <a:uFillTx/>
              <a:latin typeface="Calibri" panose="020F0502020204030204" pitchFamily="34"/>
              <a:ea typeface="Calibri" panose="020F0502020204030204" pitchFamily="34"/>
              <a:cs typeface="Calibri" panose="020F0502020204030204" pitchFamily="34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5725" y="4588473"/>
            <a:ext cx="4486275" cy="210502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1616" y="4695825"/>
            <a:ext cx="3189226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589934" cy="6858000"/>
          </a:xfrm>
          <a:prstGeom prst="rect">
            <a:avLst/>
          </a:prstGeom>
          <a:solidFill>
            <a:srgbClr val="B3EBFF"/>
          </a:solidFill>
          <a:ln w="19046" cap="flat">
            <a:solidFill>
              <a:srgbClr val="B3EBFF"/>
            </a:solidFill>
            <a:prstDash val="solid"/>
            <a:miter/>
          </a:ln>
        </p:spPr>
        <p:txBody>
          <a:bodyPr vert="vert270" wrap="square" lIns="91440" tIns="45720" rIns="91440" bIns="45720" anchor="ctr" anchorCtr="1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4000" b="1" dirty="0">
                <a:solidFill>
                  <a:srgbClr val="000000"/>
                </a:solidFill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Στις κοινές συγκεντρώσεις</a:t>
            </a:r>
            <a:r>
              <a:rPr lang="en-GB" sz="4000" b="1" dirty="0">
                <a:solidFill>
                  <a:srgbClr val="000000"/>
                </a:solidFill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 </a:t>
            </a:r>
            <a:endParaRPr lang="x-none" sz="4000" b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617515" y="532331"/>
            <a:ext cx="11154251" cy="43652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21945" marR="0" lvl="0" indent="-285750" algn="just" defTabSz="914400" rtl="0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1" i="0" u="none" strike="noStrike" kern="1200" cap="none" spc="0" baseline="0" dirty="0">
              <a:solidFill>
                <a:srgbClr val="000000"/>
              </a:solidFill>
              <a:uFillTx/>
              <a:latin typeface="Calibri" panose="020F0502020204030204" pitchFamily="34"/>
              <a:ea typeface="Calibri" panose="020F0502020204030204" pitchFamily="34"/>
              <a:cs typeface="Calibri" panose="020F0502020204030204" pitchFamily="34"/>
            </a:endParaRPr>
          </a:p>
          <a:p>
            <a:pPr marL="321945" marR="0" lvl="0" indent="-285750" algn="just" defTabSz="914400" rtl="0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Προσέρχεται υποχρεωτικά, αμέσως μετά το χαρακτηριστικό κτύπημα του κουδουνιού στις προκαθορισμένη θέση. </a:t>
            </a:r>
          </a:p>
          <a:p>
            <a:pPr marL="321945" marR="0" lvl="0" indent="-285750" algn="just" defTabSz="914400" rtl="0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Παρακολουθεί προσεκτικά τις εκδηλώσεις ή ανακοινώσεις, σεβόμενος/ες τη δημιουργική προσπάθεια των καθηγητών/τριών και των συμμαθητών/τριών τους.</a:t>
            </a:r>
          </a:p>
          <a:p>
            <a:pPr marL="36195" marR="0" lvl="0" indent="0" algn="just" defTabSz="914400" rtl="0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	Η παράβαση των πιο πάνω αποτελεί παράπτωμα και τιμωρείται αυστηρά.</a:t>
            </a:r>
            <a:endParaRPr lang="el-GR" sz="1600" b="1" i="0" u="none" strike="noStrike" kern="1200" cap="none" spc="0" baseline="0" dirty="0">
              <a:solidFill>
                <a:srgbClr val="000000"/>
              </a:solidFill>
              <a:uFillTx/>
              <a:latin typeface="Calibri" panose="020F0502020204030204" pitchFamily="34"/>
              <a:ea typeface="Calibri" panose="020F0502020204030204" pitchFamily="34"/>
              <a:cs typeface="Calibri" panose="020F0502020204030204" pitchFamily="34"/>
            </a:endParaRPr>
          </a:p>
          <a:p>
            <a:pPr marL="285750" marR="0" lvl="0" indent="-285750" algn="just" defTabSz="914400" rtl="0" fontAlgn="auto" hangingPunct="1">
              <a:lnSpc>
                <a:spcPts val="1370"/>
              </a:lnSpc>
              <a:spcBef>
                <a:spcPts val="215"/>
              </a:spcBef>
              <a:spcAft>
                <a:spcPts val="0"/>
              </a:spcAft>
              <a:buSzPct val="100000"/>
              <a:buFont typeface="Arial" panose="020B0604020202020204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600" b="1" i="0" u="none" strike="noStrike" kern="1200" cap="none" spc="0" baseline="0" dirty="0">
              <a:solidFill>
                <a:srgbClr val="000000"/>
              </a:solidFill>
              <a:uFillTx/>
              <a:latin typeface="Calibri" panose="020F0502020204030204" pitchFamily="34"/>
              <a:ea typeface="Calibri" panose="020F0502020204030204" pitchFamily="34"/>
              <a:cs typeface="Calibri" panose="020F0502020204030204" pitchFamily="34"/>
            </a:endParaRPr>
          </a:p>
          <a:p>
            <a:pPr marL="285750" marR="0" lvl="0" indent="-285750" algn="just" defTabSz="914400" rtl="0" fontAlgn="auto" hangingPunct="1">
              <a:lnSpc>
                <a:spcPts val="1595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/>
              <a:buChar char="•"/>
              <a:tabLst>
                <a:tab pos="22225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600" b="1" i="0" u="none" strike="noStrike" kern="1200" cap="none" spc="0" baseline="0" dirty="0">
              <a:solidFill>
                <a:srgbClr val="000000"/>
              </a:solidFill>
              <a:uFillTx/>
              <a:latin typeface="Calibri" panose="020F0502020204030204" pitchFamily="34"/>
              <a:ea typeface="Calibri" panose="020F0502020204030204" pitchFamily="34"/>
              <a:cs typeface="Calibri" panose="020F0502020204030204" pitchFamily="34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9856519" y="380011"/>
            <a:ext cx="12350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/>
              <a:t>x3</a:t>
            </a:r>
            <a:endParaRPr lang="en-US" sz="60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5849" y="190005"/>
            <a:ext cx="1642114" cy="133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6962" y="4419600"/>
            <a:ext cx="543889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287" y="5084371"/>
            <a:ext cx="26193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3"/>
          <p:cNvSpPr/>
          <p:nvPr/>
        </p:nvSpPr>
        <p:spPr>
          <a:xfrm>
            <a:off x="0" y="0"/>
            <a:ext cx="589934" cy="6858000"/>
          </a:xfrm>
          <a:prstGeom prst="rect">
            <a:avLst/>
          </a:prstGeom>
          <a:solidFill>
            <a:srgbClr val="B3EBFF"/>
          </a:solidFill>
          <a:ln w="19046" cap="flat">
            <a:solidFill>
              <a:srgbClr val="B3EBFF"/>
            </a:solidFill>
            <a:prstDash val="solid"/>
            <a:miter/>
          </a:ln>
        </p:spPr>
        <p:txBody>
          <a:bodyPr vert="vert270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4000" b="1" dirty="0">
                <a:latin typeface="Calibri" panose="020F0502020204030204" pitchFamily="34" charset="0"/>
                <a:cs typeface="Calibri" panose="020F0502020204030204" pitchFamily="34" charset="0"/>
              </a:rPr>
              <a:t>Στην αυλή</a:t>
            </a:r>
            <a:endParaRPr lang="x-none" sz="4000" b="1" i="0" u="none" strike="noStrike" kern="1200" cap="none" spc="0" baseline="0"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1468" y="266218"/>
            <a:ext cx="11211801" cy="483722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Συμπεριφέρεται κόσμια, δεν βιαιοπραγεί, δεν προσκαλεί εξωσχολικούς και δεν συναναστρέφεται μ' αυτούς όταν έρχονται απρόσκλητοι στο σχολείο.</a:t>
            </a:r>
            <a:r>
              <a:rPr lang="el-GR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 </a:t>
            </a:r>
            <a:r>
              <a:rPr lang="el-GR" sz="2000" b="1" i="1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Η χρήση βίας τιμωρείται με αποβολή ή ακόμα και με αποπομπή από το σχολείο. </a:t>
            </a:r>
            <a:r>
              <a:rPr lang="el-GR" sz="2000" b="1" i="1" u="sng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Το κάπνισμα απαγορεύεται αυστηρά</a:t>
            </a:r>
            <a:r>
              <a:rPr lang="el-GR" sz="2000" b="1" i="1" u="sng" strike="noStrike" kern="0" cap="none" spc="0" baseline="0" dirty="0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 (ΣΧΟΛΕΙΑ ΧΩΡΙΣ ΚΑΠΝΟ)</a:t>
            </a:r>
            <a:r>
              <a:rPr lang="el-GR" sz="2000" b="1" i="1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.</a:t>
            </a:r>
            <a:endParaRPr lang="el-GR" sz="2000" b="0" i="0" u="none" strike="noStrike" kern="1200" cap="none" spc="0" baseline="0" dirty="0">
              <a:solidFill>
                <a:srgbClr val="000000"/>
              </a:solidFill>
              <a:uFillTx/>
              <a:latin typeface="Calibri" panose="020F0502020204030204" pitchFamily="34"/>
              <a:ea typeface="Calibri" panose="020F0502020204030204" pitchFamily="34"/>
              <a:cs typeface="Calibri" panose="020F0502020204030204" pitchFamily="34"/>
            </a:endParaRPr>
          </a:p>
          <a:p>
            <a:pPr marL="285750" marR="0" lvl="0" indent="-285750" algn="just" defTabSz="914400" rtl="0" fontAlgn="auto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/>
              <a:buChar char="•"/>
              <a:tabLst>
                <a:tab pos="22225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00" b="1" i="1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Υπακούει στις υποδείξεις των εφημερευόντων/ουσών καθηγητών/τριών και φ</a:t>
            </a:r>
            <a:r>
              <a:rPr lang="el-GR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ροντίζει ώστε ο σχολικός χώρος να διατηρείται καθαρός χρησιμοποιώντας τους καλάθους αχρήστων.</a:t>
            </a:r>
          </a:p>
          <a:p>
            <a:pPr marL="285750" marR="0" lvl="0" indent="-285750" algn="just" defTabSz="914400" rtl="0" fontAlgn="auto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/>
              <a:buChar char="•"/>
              <a:tabLst>
                <a:tab pos="22225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Σέβεται και προστατεύει τη σχολική περιουσία. Σε περίπτωση που σκόπιμα ή από λάθος, από αμέλεια ή επιπολαιότητα, προκαλέσει ζημιά στη σχολική περιουσία ή σε αυτή των συμμαθητών/τριών του/της ή ρυπαίνει το</a:t>
            </a:r>
            <a:r>
              <a:rPr lang="el-GR" sz="2000" b="1" i="0" u="none" strike="noStrike" kern="0" cap="none" spc="0" baseline="0" dirty="0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ν </a:t>
            </a:r>
            <a:r>
              <a:rPr lang="el-GR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σχολικό χώρο, είναι υποχρεωμένος/η να πληρώσει για την επιδιόρθωσή τους και να υποστεί τα ανάλογα πειθαρχικά μέτρα.  Σε περίπτωση που δεν εξακριβώνεται ποιος/ποια είναι ο/η υπαίτιος/α, τα έξοδα για επιδιόρθωση της ζημιάς επιβαρύνουν το ταμείο του ΚΜΣ.</a:t>
            </a:r>
          </a:p>
          <a:p>
            <a:pPr marL="285750" marR="0" lvl="0" indent="-285750" algn="just" defTabSz="914400" rtl="0" fontAlgn="auto" hangingPunct="1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tabLst>
                <a:tab pos="22225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00" b="1" dirty="0">
                <a:solidFill>
                  <a:srgbClr val="000000"/>
                </a:solidFill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Σ</a:t>
            </a:r>
            <a:r>
              <a:rPr lang="el-GR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το κυλικείο ακολουθεί τη σειρά προτεραιότητας και δεν διαπληκτίζεται με άλλους/ες μαθητές/</a:t>
            </a:r>
            <a:r>
              <a:rPr lang="el-GR" sz="2000" b="1" i="0" u="none" strike="noStrike" kern="1200" cap="none" spc="0" baseline="0" dirty="0" err="1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τριες </a:t>
            </a:r>
            <a:r>
              <a:rPr lang="el-GR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/>
                <a:ea typeface="Calibri" panose="020F0502020204030204" pitchFamily="34"/>
                <a:cs typeface="Calibri" panose="020F0502020204030204" pitchFamily="34"/>
              </a:rPr>
              <a:t>περιμένοντας στη σειρά.</a:t>
            </a:r>
          </a:p>
          <a:p>
            <a:pPr marL="285750" marR="0" lvl="0" indent="-285750" algn="just" defTabSz="914400" rtl="0" fontAlgn="auto" hangingPunct="1">
              <a:lnSpc>
                <a:spcPts val="1595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/>
              <a:buChar char="•"/>
              <a:tabLst>
                <a:tab pos="22225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1" i="0" u="none" strike="noStrike" kern="1200" cap="none" spc="0" baseline="0" dirty="0">
              <a:solidFill>
                <a:srgbClr val="000000"/>
              </a:solidFill>
              <a:uFillTx/>
              <a:latin typeface="Calibri" panose="020F0502020204030204" pitchFamily="34"/>
              <a:ea typeface="Calibri" panose="020F0502020204030204" pitchFamily="34"/>
              <a:cs typeface="Calibri" panose="020F0502020204030204" pitchFamily="34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1246" y="5260768"/>
            <a:ext cx="2705100" cy="138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7724" y="4843236"/>
            <a:ext cx="3784271" cy="184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5675" y="4940135"/>
            <a:ext cx="1952625" cy="1739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1034</Words>
  <Application>Microsoft Office PowerPoint</Application>
  <PresentationFormat>Widescreen</PresentationFormat>
  <Paragraphs>86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Μαρία  Κουκκουλή Κουλλαπή</dc:creator>
  <cp:lastModifiedBy>Χριστάκης Κυπριανού</cp:lastModifiedBy>
  <cp:revision>27</cp:revision>
  <dcterms:created xsi:type="dcterms:W3CDTF">2024-09-03T07:26:00Z</dcterms:created>
  <dcterms:modified xsi:type="dcterms:W3CDTF">2025-09-04T18:38:26Z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F95E5D06F2D249978D961655D5CDCF76_12</vt:lpwstr>
  </property>
  <property fmtid="{D5CDD505-2E9C-101B-9397-08002B2CF9AE}" pid="3" name="KSOProductBuildVer">
    <vt:lpwstr>1033-12.2.0.22549</vt:lpwstr>
  </property>
</Properties>
</file>